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7" r:id="rId3"/>
    <p:sldId id="282" r:id="rId4"/>
    <p:sldId id="272" r:id="rId5"/>
    <p:sldId id="279" r:id="rId6"/>
    <p:sldId id="273" r:id="rId7"/>
    <p:sldId id="280" r:id="rId8"/>
    <p:sldId id="274" r:id="rId9"/>
    <p:sldId id="27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8" userDrawn="1">
          <p15:clr>
            <a:srgbClr val="A4A3A4"/>
          </p15:clr>
        </p15:guide>
        <p15:guide id="2" pos="3840" userDrawn="1">
          <p15:clr>
            <a:srgbClr val="A4A3A4"/>
          </p15:clr>
        </p15:guide>
        <p15:guide id="3" orient="horz" pos="576" userDrawn="1">
          <p15:clr>
            <a:srgbClr val="A4A3A4"/>
          </p15:clr>
        </p15:guide>
        <p15:guide id="4" orient="horz" pos="22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2" autoAdjust="0"/>
    <p:restoredTop sz="94660"/>
  </p:normalViewPr>
  <p:slideViewPr>
    <p:cSldViewPr snapToGrid="0" showGuides="1">
      <p:cViewPr varScale="1">
        <p:scale>
          <a:sx n="123" d="100"/>
          <a:sy n="123" d="100"/>
        </p:scale>
        <p:origin x="102" y="138"/>
      </p:cViewPr>
      <p:guideLst>
        <p:guide orient="horz" pos="4008"/>
        <p:guide pos="3840"/>
        <p:guide orient="horz" pos="576"/>
        <p:guide orient="horz" pos="22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AF6C0F-6C1A-4846-A78B-2019EC7A5A0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0A86D-5024-4350-A9C6-9389693B08CB}" type="slidenum">
              <a:rPr lang="en-US" smtClean="0"/>
              <a:t>‹#›</a:t>
            </a:fld>
            <a:endParaRPr lang="en-US"/>
          </a:p>
        </p:txBody>
      </p:sp>
    </p:spTree>
    <p:extLst>
      <p:ext uri="{BB962C8B-B14F-4D97-AF65-F5344CB8AC3E}">
        <p14:creationId xmlns:p14="http://schemas.microsoft.com/office/powerpoint/2010/main" val="89045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3224B-FA27-4BCB-A26A-ADE45C59C0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DBA7C3-DC9D-406C-B076-C0EF547FD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FF5F6D-871C-4205-8D1F-4A75D2E3C6A1}"/>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5" name="Footer Placeholder 4">
            <a:extLst>
              <a:ext uri="{FF2B5EF4-FFF2-40B4-BE49-F238E27FC236}">
                <a16:creationId xmlns:a16="http://schemas.microsoft.com/office/drawing/2014/main" id="{7C2F35F7-EF06-45F2-B57F-6F048A3C7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B1CA4-B90D-4E32-901D-48FA8E2D7730}"/>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3569612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E9B3-7C95-489C-8A32-221322090B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8C582-CFBA-44E8-9DEF-3BDBC6D3008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FB17DE-6261-4E66-A4A9-D0E7D9D9378E}"/>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5" name="Footer Placeholder 4">
            <a:extLst>
              <a:ext uri="{FF2B5EF4-FFF2-40B4-BE49-F238E27FC236}">
                <a16:creationId xmlns:a16="http://schemas.microsoft.com/office/drawing/2014/main" id="{F7EC2ACC-BCE2-4B89-8021-528A0E04B6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0424C-3425-45D1-A35B-4196E56F1758}"/>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1403896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84659-4BF3-4C22-A102-68D558736B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D7050F-96F2-4453-A76B-BDA3FE8300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E29D8-7726-4466-ABEB-1288F7FE44F4}"/>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5" name="Footer Placeholder 4">
            <a:extLst>
              <a:ext uri="{FF2B5EF4-FFF2-40B4-BE49-F238E27FC236}">
                <a16:creationId xmlns:a16="http://schemas.microsoft.com/office/drawing/2014/main" id="{DD361D5F-5CAC-4BC5-B5B2-E67EE06CA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C49DB4-AB6D-490B-97D2-DCC788148D54}"/>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102742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41EE9-276F-4ECC-914F-3840024B4C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E04F50-AF49-4C03-830B-419E956A62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B5F91-1B6D-440D-B9E1-29FB3BD1D267}"/>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5" name="Footer Placeholder 4">
            <a:extLst>
              <a:ext uri="{FF2B5EF4-FFF2-40B4-BE49-F238E27FC236}">
                <a16:creationId xmlns:a16="http://schemas.microsoft.com/office/drawing/2014/main" id="{6FC2A01E-DFDC-45CD-8C59-1ACC09CF8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775F8-5AC9-4483-BDAA-960FCE9DDBA4}"/>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148084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3CE1-F66E-4EFB-A061-3D89731B79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AA2FD-0BB0-48E3-961D-415CA7A19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B03049-6C69-4CEC-82C8-8B99C16659B8}"/>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5" name="Footer Placeholder 4">
            <a:extLst>
              <a:ext uri="{FF2B5EF4-FFF2-40B4-BE49-F238E27FC236}">
                <a16:creationId xmlns:a16="http://schemas.microsoft.com/office/drawing/2014/main" id="{CC80A7B9-7A8C-4781-8527-07CB306F6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7E066-AC32-4EBF-8C62-9F9C88D14B99}"/>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16385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6EC4-6F49-4C22-9574-222E2B6DC9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63788F-73D7-4BA8-A517-673D68DE4C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F83F72-07E8-4522-BCD6-190E86E83B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6B5A81-3252-41EF-8E89-7F2F734C12DA}"/>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6" name="Footer Placeholder 5">
            <a:extLst>
              <a:ext uri="{FF2B5EF4-FFF2-40B4-BE49-F238E27FC236}">
                <a16:creationId xmlns:a16="http://schemas.microsoft.com/office/drawing/2014/main" id="{0004087F-4B5D-4BCC-A8B7-6AD823B20E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8DD92-971F-4EBE-82A7-ABE3B785D3C7}"/>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310588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4EDE5-DAA6-4AB4-ADAE-D4B0864AB4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DC08B-144E-41B1-B2E2-DD0D97F62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A881F46-A6AB-4DE4-830D-D42782E07C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572667-A2FE-4E9B-B0C0-1AB4FD8C0C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70A267E-14B3-415C-9BD0-93A24008655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7AB91A-F6A2-4D2C-803D-2B96DE11F80D}"/>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8" name="Footer Placeholder 7">
            <a:extLst>
              <a:ext uri="{FF2B5EF4-FFF2-40B4-BE49-F238E27FC236}">
                <a16:creationId xmlns:a16="http://schemas.microsoft.com/office/drawing/2014/main" id="{34F20F70-97D6-4A4B-83E9-F2DE6EA483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3A4884-361A-4BDD-A109-580661DCFF1E}"/>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367345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796A-C94D-40D6-A532-B5030D215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19960D-4FE0-44C2-8E79-EA02757B0EA4}"/>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4" name="Footer Placeholder 3">
            <a:extLst>
              <a:ext uri="{FF2B5EF4-FFF2-40B4-BE49-F238E27FC236}">
                <a16:creationId xmlns:a16="http://schemas.microsoft.com/office/drawing/2014/main" id="{0BBC9FF4-BA2A-4F83-91EC-84FCCC9BB6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2A5C75-66DE-4C60-955C-C799276F26EF}"/>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125626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F05E97-12E7-4C3D-9AA5-EBFC65702759}"/>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3" name="Footer Placeholder 2">
            <a:extLst>
              <a:ext uri="{FF2B5EF4-FFF2-40B4-BE49-F238E27FC236}">
                <a16:creationId xmlns:a16="http://schemas.microsoft.com/office/drawing/2014/main" id="{9525EBE5-1AF8-4A20-85BC-AF6314939B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EC7D4C-E75D-4022-B23A-8EED484F99ED}"/>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1877178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53C1-7859-4B7B-83ED-CBE5333920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25BBE-A5F4-4139-A1E2-128DFC9C34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A9AD82-97A1-4C12-A331-06D9FEEB18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F93360-E200-4472-A28E-20B749438AF8}"/>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6" name="Footer Placeholder 5">
            <a:extLst>
              <a:ext uri="{FF2B5EF4-FFF2-40B4-BE49-F238E27FC236}">
                <a16:creationId xmlns:a16="http://schemas.microsoft.com/office/drawing/2014/main" id="{E34B9387-B863-4CDD-922B-D6EC8215C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31533D-ACE7-4A22-9109-6B53A4D1C03C}"/>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3516370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A90AC-FB79-4573-A675-21B5F35C8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3B17C0-8AEC-4F51-9EB0-3F1F9FA2C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F1576-9819-4AE5-8F60-6A3A3901E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BA9B03-8235-4947-B1E9-22457F9BCA39}"/>
              </a:ext>
            </a:extLst>
          </p:cNvPr>
          <p:cNvSpPr>
            <a:spLocks noGrp="1"/>
          </p:cNvSpPr>
          <p:nvPr>
            <p:ph type="dt" sz="half" idx="10"/>
          </p:nvPr>
        </p:nvSpPr>
        <p:spPr/>
        <p:txBody>
          <a:bodyPr/>
          <a:lstStyle/>
          <a:p>
            <a:fld id="{6FC24056-FCF2-42B5-B363-49EAD26F8DCA}" type="datetimeFigureOut">
              <a:rPr lang="en-US" smtClean="0"/>
              <a:t>12/5/2023</a:t>
            </a:fld>
            <a:endParaRPr lang="en-US"/>
          </a:p>
        </p:txBody>
      </p:sp>
      <p:sp>
        <p:nvSpPr>
          <p:cNvPr id="6" name="Footer Placeholder 5">
            <a:extLst>
              <a:ext uri="{FF2B5EF4-FFF2-40B4-BE49-F238E27FC236}">
                <a16:creationId xmlns:a16="http://schemas.microsoft.com/office/drawing/2014/main" id="{CE303FB9-4F6E-42F4-9E0B-6A259DC6A9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5571CE-F3BA-4B47-8232-C128D36D75B3}"/>
              </a:ext>
            </a:extLst>
          </p:cNvPr>
          <p:cNvSpPr>
            <a:spLocks noGrp="1"/>
          </p:cNvSpPr>
          <p:nvPr>
            <p:ph type="sldNum" sz="quarter" idx="12"/>
          </p:nvPr>
        </p:nvSpPr>
        <p:spPr/>
        <p:txBody>
          <a:bodyPr/>
          <a:lstStyle/>
          <a:p>
            <a:fld id="{8104C915-17D6-486A-86EC-048CBE10C825}" type="slidenum">
              <a:rPr lang="en-US" smtClean="0"/>
              <a:t>‹#›</a:t>
            </a:fld>
            <a:endParaRPr lang="en-US"/>
          </a:p>
        </p:txBody>
      </p:sp>
    </p:spTree>
    <p:extLst>
      <p:ext uri="{BB962C8B-B14F-4D97-AF65-F5344CB8AC3E}">
        <p14:creationId xmlns:p14="http://schemas.microsoft.com/office/powerpoint/2010/main" val="2944323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73116-EE46-49BA-AF9B-CA43FFA14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DCCFC0-B77B-44C8-A097-50FD5B1E6D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6219E-49F0-4E39-A5A1-E39D165F64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24056-FCF2-42B5-B363-49EAD26F8DCA}" type="datetimeFigureOut">
              <a:rPr lang="en-US" smtClean="0"/>
              <a:t>12/5/2023</a:t>
            </a:fld>
            <a:endParaRPr lang="en-US"/>
          </a:p>
        </p:txBody>
      </p:sp>
      <p:sp>
        <p:nvSpPr>
          <p:cNvPr id="5" name="Footer Placeholder 4">
            <a:extLst>
              <a:ext uri="{FF2B5EF4-FFF2-40B4-BE49-F238E27FC236}">
                <a16:creationId xmlns:a16="http://schemas.microsoft.com/office/drawing/2014/main" id="{3E64ACBE-0631-4B94-AC44-AFCA522D6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3D36C1-B418-4475-AD06-D82B86987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4C915-17D6-486A-86EC-048CBE10C825}" type="slidenum">
              <a:rPr lang="en-US" smtClean="0"/>
              <a:t>‹#›</a:t>
            </a:fld>
            <a:endParaRPr lang="en-US"/>
          </a:p>
        </p:txBody>
      </p:sp>
    </p:spTree>
    <p:extLst>
      <p:ext uri="{BB962C8B-B14F-4D97-AF65-F5344CB8AC3E}">
        <p14:creationId xmlns:p14="http://schemas.microsoft.com/office/powerpoint/2010/main" val="1856025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141D334-8434-4AF3-8014-473FA6D366EC}"/>
              </a:ext>
            </a:extLst>
          </p:cNvPr>
          <p:cNvSpPr/>
          <p:nvPr/>
        </p:nvSpPr>
        <p:spPr>
          <a:xfrm rot="16200000" flipH="1">
            <a:off x="5338916" y="-1"/>
            <a:ext cx="6853083" cy="685308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5F109F2C-FA85-4317-916E-0B4E5F44B020}"/>
              </a:ext>
            </a:extLst>
          </p:cNvPr>
          <p:cNvCxnSpPr>
            <a:cxnSpLocks/>
          </p:cNvCxnSpPr>
          <p:nvPr/>
        </p:nvCxnSpPr>
        <p:spPr>
          <a:xfrm>
            <a:off x="0" y="2844800"/>
            <a:ext cx="1219199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Right Triangle 5">
            <a:extLst>
              <a:ext uri="{FF2B5EF4-FFF2-40B4-BE49-F238E27FC236}">
                <a16:creationId xmlns:a16="http://schemas.microsoft.com/office/drawing/2014/main" id="{4FAA3927-C37E-494D-8BDF-527955E5174E}"/>
              </a:ext>
            </a:extLst>
          </p:cNvPr>
          <p:cNvSpPr/>
          <p:nvPr/>
        </p:nvSpPr>
        <p:spPr>
          <a:xfrm rot="5400000" flipH="1">
            <a:off x="0" y="5372100"/>
            <a:ext cx="1485900" cy="148590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E1F35E-9892-4FEF-BD72-1351948704E9}"/>
              </a:ext>
            </a:extLst>
          </p:cNvPr>
          <p:cNvSpPr txBox="1"/>
          <p:nvPr/>
        </p:nvSpPr>
        <p:spPr>
          <a:xfrm>
            <a:off x="201412" y="2667987"/>
            <a:ext cx="7016133" cy="1938992"/>
          </a:xfrm>
          <a:prstGeom prst="rect">
            <a:avLst/>
          </a:prstGeom>
          <a:noFill/>
        </p:spPr>
        <p:txBody>
          <a:bodyPr wrap="square" rtlCol="0" anchor="ctr">
            <a:spAutoFit/>
          </a:bodyPr>
          <a:lstStyle/>
          <a:p>
            <a:r>
              <a:rPr lang="ru-RU" sz="6000" b="1" dirty="0">
                <a:solidFill>
                  <a:schemeClr val="accent1">
                    <a:lumMod val="50000"/>
                  </a:schemeClr>
                </a:solidFill>
                <a:latin typeface="+mj-lt"/>
              </a:rPr>
              <a:t>9 декабря – День Героев Отечества</a:t>
            </a:r>
            <a:endParaRPr lang="en-US" sz="6000" dirty="0">
              <a:solidFill>
                <a:schemeClr val="accent1">
                  <a:lumMod val="50000"/>
                </a:schemeClr>
              </a:solidFill>
              <a:latin typeface="+mj-lt"/>
            </a:endParaRPr>
          </a:p>
        </p:txBody>
      </p:sp>
      <p:pic>
        <p:nvPicPr>
          <p:cNvPr id="8196" name="Picture 4" descr="История герба России: от XV века до наших дн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957" y="894027"/>
            <a:ext cx="3938997" cy="421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333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90563" y="3143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10</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668367" y="1057872"/>
            <a:ext cx="6944451"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Arial Narrow" panose="020B0606020202030204" pitchFamily="34" charset="0"/>
              </a:rPr>
              <a:t>Сергей Владимирович Суровикин родился 11 октября 1966 года в Новосибирске</a:t>
            </a:r>
            <a:endParaRPr lang="en-US" sz="3200" b="1" dirty="0">
              <a:solidFill>
                <a:schemeClr val="accent1">
                  <a:lumMod val="50000"/>
                </a:schemeClr>
              </a:solidFill>
              <a:latin typeface="Arial Narrow" panose="020B060602020203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pic>
        <p:nvPicPr>
          <p:cNvPr id="1026" name="Picture 2" descr="http://sibmemorial.ru/sites/default/files/inline-images/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074" y="1020212"/>
            <a:ext cx="3838801" cy="542566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08235" y="2653470"/>
            <a:ext cx="7457242" cy="3785652"/>
          </a:xfrm>
          <a:prstGeom prst="rect">
            <a:avLst/>
          </a:prstGeom>
        </p:spPr>
        <p:txBody>
          <a:bodyPr wrap="square">
            <a:spAutoFit/>
          </a:bodyPr>
          <a:lstStyle/>
          <a:p>
            <a:pPr algn="ctr"/>
            <a:r>
              <a:rPr lang="ru-RU" sz="2400" dirty="0">
                <a:solidFill>
                  <a:schemeClr val="accent1">
                    <a:lumMod val="50000"/>
                  </a:schemeClr>
                </a:solidFill>
                <a:latin typeface="Arial Black" panose="020B0A04020102020204" pitchFamily="34" charset="0"/>
              </a:rPr>
              <a:t>8 декабря 2017 г. присвоено звание Героя Российской Федерации за мужество и героизм, проявленные при выполнении воинского долга в Сирийской Арабской Республике.</a:t>
            </a:r>
          </a:p>
          <a:p>
            <a:pPr algn="ctr"/>
            <a:endParaRPr lang="ru-RU" sz="2400" dirty="0">
              <a:solidFill>
                <a:schemeClr val="accent1">
                  <a:lumMod val="50000"/>
                </a:schemeClr>
              </a:solidFill>
              <a:latin typeface="Arial Black" panose="020B0A04020102020204" pitchFamily="34" charset="0"/>
            </a:endParaRPr>
          </a:p>
          <a:p>
            <a:pPr algn="ctr"/>
            <a:r>
              <a:rPr lang="ru-RU" sz="2400" dirty="0">
                <a:solidFill>
                  <a:schemeClr val="accent1">
                    <a:lumMod val="50000"/>
                  </a:schemeClr>
                </a:solidFill>
                <a:latin typeface="Arial Black" panose="020B0A04020102020204" pitchFamily="34" charset="0"/>
              </a:rPr>
              <a:t>С 2022 года - </a:t>
            </a:r>
            <a:r>
              <a:rPr lang="ru-RU" sz="2400" dirty="0"/>
              <a:t> </a:t>
            </a:r>
            <a:r>
              <a:rPr lang="ru-RU" sz="2400" b="1" dirty="0">
                <a:solidFill>
                  <a:schemeClr val="accent1">
                    <a:lumMod val="50000"/>
                  </a:schemeClr>
                </a:solidFill>
                <a:latin typeface="Arial Black" panose="020B0A04020102020204" pitchFamily="34" charset="0"/>
              </a:rPr>
              <a:t>Командующий Объединенной группировкой российских войск в зоне специальной военной операции на Украине</a:t>
            </a:r>
          </a:p>
        </p:txBody>
      </p:sp>
    </p:spTree>
    <p:extLst>
      <p:ext uri="{BB962C8B-B14F-4D97-AF65-F5344CB8AC3E}">
        <p14:creationId xmlns:p14="http://schemas.microsoft.com/office/powerpoint/2010/main" val="105644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19877" y="2749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2</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534693" y="1256785"/>
            <a:ext cx="7183464" cy="18389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accent1">
                    <a:lumMod val="50000"/>
                  </a:schemeClr>
                </a:solidFill>
                <a:latin typeface="Arial" panose="020B0604020202020204" pitchFamily="34" charset="0"/>
                <a:cs typeface="Arial" panose="020B0604020202020204" pitchFamily="34" charset="0"/>
              </a:rPr>
              <a:t>Потылицын Виталий Николаевич</a:t>
            </a:r>
          </a:p>
          <a:p>
            <a:pPr algn="ctr"/>
            <a:r>
              <a:rPr lang="ru-RU" sz="2800" b="1" dirty="0">
                <a:solidFill>
                  <a:schemeClr val="accent1">
                    <a:lumMod val="50000"/>
                  </a:schemeClr>
                </a:solidFill>
                <a:latin typeface="Arial" panose="020B0604020202020204" pitchFamily="34" charset="0"/>
                <a:cs typeface="Arial" panose="020B0604020202020204" pitchFamily="34" charset="0"/>
              </a:rPr>
              <a:t>родился 17 мая 1973 года в Новосибирске – погиб 17 августа 1996</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pic>
        <p:nvPicPr>
          <p:cNvPr id="4" name="Picture 2" descr="https://sun9-76.userapi.com/impg/tMggLDwD7f-OJ16hiMOHDHy3M_uOILxfOrZ1pA/AFiRDErpNU8.jpg?size=431x604&amp;quality=95&amp;sign=e6637bbc6306ebbf12d06e6c8796a48b&amp;c_uniq_tag=V1sM9s3G5UFG5I2IfrXDiWo3UMukn8NhTyTbNIWnxe4&amp;type=album">
            <a:extLst>
              <a:ext uri="{FF2B5EF4-FFF2-40B4-BE49-F238E27FC236}">
                <a16:creationId xmlns:a16="http://schemas.microsoft.com/office/drawing/2014/main" id="{086297FD-ADF4-4E77-B78A-3CBAB6B919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72" t="2769" r="8402" b="15167"/>
          <a:stretch/>
        </p:blipFill>
        <p:spPr bwMode="auto">
          <a:xfrm>
            <a:off x="7919744" y="952033"/>
            <a:ext cx="4156130" cy="5756860"/>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a:extLst>
              <a:ext uri="{FF2B5EF4-FFF2-40B4-BE49-F238E27FC236}">
                <a16:creationId xmlns:a16="http://schemas.microsoft.com/office/drawing/2014/main" id="{1BC10E64-7204-47E2-94CC-11477042E6AE}"/>
              </a:ext>
            </a:extLst>
          </p:cNvPr>
          <p:cNvSpPr/>
          <p:nvPr/>
        </p:nvSpPr>
        <p:spPr>
          <a:xfrm>
            <a:off x="1239755" y="3228411"/>
            <a:ext cx="6499067" cy="2804870"/>
          </a:xfrm>
          <a:prstGeom prst="rect">
            <a:avLst/>
          </a:prstGeom>
        </p:spPr>
        <p:txBody>
          <a:bodyPr wrap="square">
            <a:spAutoFit/>
          </a:bodyPr>
          <a:lstStyle/>
          <a:p>
            <a:pPr algn="ctr">
              <a:lnSpc>
                <a:spcPct val="150000"/>
              </a:lnSpc>
            </a:pPr>
            <a:r>
              <a:rPr lang="ru-RU" sz="2400" dirty="0">
                <a:solidFill>
                  <a:schemeClr val="accent1">
                    <a:lumMod val="50000"/>
                  </a:schemeClr>
                </a:solidFill>
                <a:latin typeface="Arial Black" panose="020B0A04020102020204" pitchFamily="34" charset="0"/>
              </a:rPr>
              <a:t>Похоронен на Южном кладбище в Новосибирске. </a:t>
            </a:r>
          </a:p>
          <a:p>
            <a:pPr algn="ctr">
              <a:lnSpc>
                <a:spcPct val="150000"/>
              </a:lnSpc>
            </a:pPr>
            <a:r>
              <a:rPr lang="ru-RU" sz="2400" dirty="0">
                <a:solidFill>
                  <a:schemeClr val="accent1">
                    <a:lumMod val="50000"/>
                  </a:schemeClr>
                </a:solidFill>
                <a:latin typeface="Arial Black" panose="020B0A04020102020204" pitchFamily="34" charset="0"/>
              </a:rPr>
              <a:t>Именем Героя названа улица в Новосибирске в жилмассиве «Плющихинский»</a:t>
            </a:r>
            <a:endParaRPr lang="ru-RU" sz="2400" b="1" dirty="0">
              <a:solidFill>
                <a:schemeClr val="accent1">
                  <a:lumMod val="50000"/>
                </a:schemeClr>
              </a:solidFill>
              <a:latin typeface="Arial Black" panose="020B0A04020102020204" pitchFamily="34" charset="0"/>
            </a:endParaRPr>
          </a:p>
        </p:txBody>
      </p:sp>
    </p:spTree>
    <p:extLst>
      <p:ext uri="{BB962C8B-B14F-4D97-AF65-F5344CB8AC3E}">
        <p14:creationId xmlns:p14="http://schemas.microsoft.com/office/powerpoint/2010/main" val="1011565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19877" y="2749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3</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77938" y="970895"/>
            <a:ext cx="8202966"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accent1">
                    <a:lumMod val="50000"/>
                  </a:schemeClr>
                </a:solidFill>
                <a:latin typeface="Arial" panose="020B0604020202020204" pitchFamily="34" charset="0"/>
                <a:cs typeface="Arial" panose="020B0604020202020204" pitchFamily="34" charset="0"/>
              </a:rPr>
              <a:t>Немыткин Михаил Юрьевич </a:t>
            </a:r>
          </a:p>
          <a:p>
            <a:pPr algn="ctr"/>
            <a:r>
              <a:rPr lang="ru-RU" sz="2800" b="1" dirty="0">
                <a:solidFill>
                  <a:schemeClr val="accent1">
                    <a:lumMod val="50000"/>
                  </a:schemeClr>
                </a:solidFill>
                <a:latin typeface="Arial" panose="020B0604020202020204" pitchFamily="34" charset="0"/>
                <a:cs typeface="Arial" panose="020B0604020202020204" pitchFamily="34" charset="0"/>
              </a:rPr>
              <a:t>родился 11 сентября 1970 года в Новосибирске – погиб 18 апреля 1995</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0" y="2612460"/>
            <a:ext cx="8610600" cy="3693319"/>
          </a:xfrm>
          <a:prstGeom prst="rect">
            <a:avLst/>
          </a:prstGeom>
        </p:spPr>
        <p:txBody>
          <a:bodyPr wrap="square">
            <a:spAutoFit/>
          </a:bodyPr>
          <a:lstStyle/>
          <a:p>
            <a:pPr algn="ctr"/>
            <a:r>
              <a:rPr lang="ru-RU" dirty="0">
                <a:solidFill>
                  <a:schemeClr val="accent1">
                    <a:lumMod val="50000"/>
                  </a:schemeClr>
                </a:solidFill>
                <a:latin typeface="Arial Black" panose="020B0A04020102020204" pitchFamily="34" charset="0"/>
              </a:rPr>
              <a:t> </a:t>
            </a:r>
            <a:r>
              <a:rPr lang="ru-RU" b="1" dirty="0">
                <a:solidFill>
                  <a:schemeClr val="accent1">
                    <a:lumMod val="50000"/>
                  </a:schemeClr>
                </a:solidFill>
                <a:latin typeface="Arial Black" panose="020B0A04020102020204" pitchFamily="34" charset="0"/>
              </a:rPr>
              <a:t>В апреле 1995 года в боевом столкновении спецназовцы отряда «</a:t>
            </a:r>
            <a:r>
              <a:rPr lang="ru-RU" b="1" dirty="0" err="1">
                <a:solidFill>
                  <a:schemeClr val="accent1">
                    <a:lumMod val="50000"/>
                  </a:schemeClr>
                </a:solidFill>
                <a:latin typeface="Arial Black" panose="020B0A04020102020204" pitchFamily="34" charset="0"/>
              </a:rPr>
              <a:t>Росич</a:t>
            </a:r>
            <a:r>
              <a:rPr lang="ru-RU" b="1" dirty="0">
                <a:solidFill>
                  <a:schemeClr val="accent1">
                    <a:lumMod val="50000"/>
                  </a:schemeClr>
                </a:solidFill>
                <a:latin typeface="Arial Black" panose="020B0A04020102020204" pitchFamily="34" charset="0"/>
              </a:rPr>
              <a:t>» приняли бой с превосходящими силами противника. Старший лейтенант М. Ю. Немыткин погиб, спасая солдата своего отряда. Старшему </a:t>
            </a:r>
            <a:r>
              <a:rPr lang="ru-RU" dirty="0">
                <a:solidFill>
                  <a:schemeClr val="accent1">
                    <a:lumMod val="50000"/>
                  </a:schemeClr>
                </a:solidFill>
                <a:latin typeface="Arial Black" panose="020B0A04020102020204" pitchFamily="34" charset="0"/>
              </a:rPr>
              <a:t>лейтенанту Немыткину Михаилу Юрьевичу Указом Президента РФ от 1 октября 1996 года присвоено звание Героя Российской Федерации (посмертно).</a:t>
            </a:r>
          </a:p>
          <a:p>
            <a:pPr algn="ctr"/>
            <a:endParaRPr lang="ru-RU" b="1" dirty="0">
              <a:solidFill>
                <a:schemeClr val="accent1">
                  <a:lumMod val="50000"/>
                </a:schemeClr>
              </a:solidFill>
              <a:latin typeface="Arial Black" panose="020B0A04020102020204" pitchFamily="34" charset="0"/>
            </a:endParaRPr>
          </a:p>
          <a:p>
            <a:pPr algn="ctr"/>
            <a:r>
              <a:rPr lang="ru-RU" dirty="0">
                <a:solidFill>
                  <a:schemeClr val="accent1">
                    <a:lumMod val="50000"/>
                  </a:schemeClr>
                </a:solidFill>
                <a:latin typeface="Arial Black" panose="020B0A04020102020204" pitchFamily="34" charset="0"/>
              </a:rPr>
              <a:t>В Новосибирске имя Героя России </a:t>
            </a:r>
          </a:p>
          <a:p>
            <a:pPr algn="ctr"/>
            <a:r>
              <a:rPr lang="ru-RU" dirty="0">
                <a:solidFill>
                  <a:schemeClr val="accent1">
                    <a:lumMod val="50000"/>
                  </a:schemeClr>
                </a:solidFill>
                <a:latin typeface="Arial Black" panose="020B0A04020102020204" pitchFamily="34" charset="0"/>
              </a:rPr>
              <a:t>Немыткина М.Ю. присвоено школе № 33, которую он окончил; на зданиях Новосибирского военного института ВВ МВД РФ и школы № 85 в честь Героя России Михаила Юрьевича Немыткина установлены мемориальные доски.</a:t>
            </a:r>
            <a:endParaRPr lang="ru-RU" b="1" dirty="0">
              <a:solidFill>
                <a:schemeClr val="accent1">
                  <a:lumMod val="50000"/>
                </a:schemeClr>
              </a:solidFill>
              <a:latin typeface="Arial Black" panose="020B0A04020102020204" pitchFamily="34" charset="0"/>
            </a:endParaRPr>
          </a:p>
        </p:txBody>
      </p:sp>
      <p:pic>
        <p:nvPicPr>
          <p:cNvPr id="1026" name="Picture 2" descr="http://sibmemorial.ru/sites/default/files/image081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909" y="927402"/>
            <a:ext cx="3476110" cy="4849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9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379737" y="117791"/>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4</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418592" y="912572"/>
            <a:ext cx="6944451" cy="106488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Arial" panose="020B0604020202020204" pitchFamily="34" charset="0"/>
                <a:cs typeface="Arial" panose="020B0604020202020204" pitchFamily="34" charset="0"/>
              </a:rPr>
              <a:t>Русских Леонид Валентинович</a:t>
            </a:r>
            <a:br>
              <a:rPr lang="ru-RU" sz="3200" dirty="0">
                <a:solidFill>
                  <a:schemeClr val="accent1">
                    <a:lumMod val="50000"/>
                  </a:schemeClr>
                </a:solidFill>
                <a:latin typeface="Arial" panose="020B0604020202020204" pitchFamily="34" charset="0"/>
                <a:cs typeface="Arial" panose="020B0604020202020204" pitchFamily="34" charset="0"/>
              </a:rPr>
            </a:br>
            <a:r>
              <a:rPr lang="ru-RU" sz="3200" b="1" dirty="0">
                <a:solidFill>
                  <a:schemeClr val="accent1">
                    <a:lumMod val="50000"/>
                  </a:schemeClr>
                </a:solidFill>
                <a:latin typeface="Arial" panose="020B0604020202020204" pitchFamily="34" charset="0"/>
                <a:cs typeface="Arial" panose="020B0604020202020204" pitchFamily="34" charset="0"/>
              </a:rPr>
              <a:t>27.05.1973 - 06.09.2002</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0" y="2095130"/>
            <a:ext cx="7896516" cy="4401205"/>
          </a:xfrm>
          <a:prstGeom prst="rect">
            <a:avLst/>
          </a:prstGeom>
        </p:spPr>
        <p:txBody>
          <a:bodyPr wrap="square">
            <a:spAutoFit/>
          </a:bodyPr>
          <a:lstStyle/>
          <a:p>
            <a:pPr algn="ctr"/>
            <a:r>
              <a:rPr lang="ru-RU" sz="2000" b="1" dirty="0">
                <a:solidFill>
                  <a:schemeClr val="accent1">
                    <a:lumMod val="50000"/>
                  </a:schemeClr>
                </a:solidFill>
              </a:rPr>
              <a:t>Родился 27 мая 1973 года в городе Карасуке Новосибирской области.</a:t>
            </a:r>
          </a:p>
          <a:p>
            <a:pPr algn="ctr"/>
            <a:r>
              <a:rPr lang="ru-RU" sz="2000" b="1" dirty="0">
                <a:solidFill>
                  <a:schemeClr val="accent1">
                    <a:lumMod val="50000"/>
                  </a:schemeClr>
                </a:solidFill>
              </a:rPr>
              <a:t>В ходе последней командировки 6 сентября 2002 года принимал участие в спецоперации в Итум-Калинском районе Чечни. При возвращении с операции к месту постоянной дислокации отряда автомобиль УАЗ с милиционерами попал в засаду боевиков. Находившийся в автомобиле Л.В.Русских сразу получил ранение, но сумел открыть ответный огонь. Спас своими действиями жизнь пяти товарищей. Погиб в этом бою от пули снайпера. Боевики были вынуждены отступить, потеряв четырёх человек убитыми.</a:t>
            </a:r>
          </a:p>
          <a:p>
            <a:pPr algn="ctr"/>
            <a:r>
              <a:rPr lang="ru-RU" sz="2000" b="1" dirty="0">
                <a:solidFill>
                  <a:schemeClr val="accent1">
                    <a:lumMod val="50000"/>
                  </a:schemeClr>
                </a:solidFill>
              </a:rPr>
              <a:t>4 марта 2003 года за мужество и героизм, проявленные при выполнении служебного долга в Северо-Кавказском регионе, старшему прапорщику милиции Русских Леониду Валентиновичу присвоено звание Героя Российской Федерации (посмертно).</a:t>
            </a:r>
            <a:br>
              <a:rPr lang="ru-RU" sz="2000" b="1" dirty="0">
                <a:solidFill>
                  <a:schemeClr val="accent1">
                    <a:lumMod val="50000"/>
                  </a:schemeClr>
                </a:solidFill>
              </a:rPr>
            </a:br>
            <a:endParaRPr lang="ru-RU" sz="2000" b="1" dirty="0">
              <a:solidFill>
                <a:schemeClr val="accent1">
                  <a:lumMod val="50000"/>
                </a:schemeClr>
              </a:solidFill>
              <a:latin typeface="Arial Black" panose="020B0A04020102020204" pitchFamily="34" charset="0"/>
            </a:endParaRPr>
          </a:p>
        </p:txBody>
      </p:sp>
      <p:sp>
        <p:nvSpPr>
          <p:cNvPr id="4" name="AutoShape 2" descr="РУССКИХ ЛЕОНИД ВАЛЕНТИНОВИЧ | Новосибирская Книга Памяти"/>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4" name="Picture 4" descr="http://sibmemorial.ru/sites/default/files/2022-02/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9075" y="912572"/>
            <a:ext cx="42862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33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19877" y="2749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5</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121995" y="1070783"/>
            <a:ext cx="8382036"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1">
                    <a:lumMod val="50000"/>
                  </a:schemeClr>
                </a:solidFill>
                <a:latin typeface="Arial" panose="020B0604020202020204" pitchFamily="34" charset="0"/>
                <a:cs typeface="Arial" panose="020B0604020202020204" pitchFamily="34" charset="0"/>
              </a:rPr>
              <a:t>Ситников Николай Юрьевич</a:t>
            </a:r>
          </a:p>
          <a:p>
            <a:pPr algn="ctr"/>
            <a:r>
              <a:rPr lang="ru-RU" sz="2400" b="1" dirty="0">
                <a:solidFill>
                  <a:schemeClr val="accent1">
                    <a:lumMod val="50000"/>
                  </a:schemeClr>
                </a:solidFill>
                <a:latin typeface="Arial" panose="020B0604020202020204" pitchFamily="34" charset="0"/>
                <a:cs typeface="Arial" panose="020B0604020202020204" pitchFamily="34" charset="0"/>
              </a:rPr>
              <a:t>Родился 2 января 1974 года в районном центре Маслянино Новосибирской области – погиб 3 октября 1993 года</a:t>
            </a:r>
            <a:endParaRPr lang="en-US" sz="3200" b="1" dirty="0">
              <a:solidFill>
                <a:schemeClr val="accent1">
                  <a:lumMod val="50000"/>
                </a:schemeClr>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0" y="2556683"/>
            <a:ext cx="8922058" cy="3785652"/>
          </a:xfrm>
          <a:prstGeom prst="rect">
            <a:avLst/>
          </a:prstGeom>
        </p:spPr>
        <p:txBody>
          <a:bodyPr wrap="square">
            <a:spAutoFit/>
          </a:bodyPr>
          <a:lstStyle/>
          <a:p>
            <a:pPr algn="ctr"/>
            <a:r>
              <a:rPr lang="ru-RU" sz="2000" b="1" dirty="0">
                <a:solidFill>
                  <a:schemeClr val="accent1">
                    <a:lumMod val="50000"/>
                  </a:schemeClr>
                </a:solidFill>
              </a:rPr>
              <a:t>Службу проходил в отряде специального назначения «Витязь». </a:t>
            </a:r>
          </a:p>
          <a:p>
            <a:pPr algn="ctr"/>
            <a:r>
              <a:rPr lang="ru-RU" sz="2000" b="1" dirty="0">
                <a:solidFill>
                  <a:schemeClr val="accent1">
                    <a:lumMod val="50000"/>
                  </a:schemeClr>
                </a:solidFill>
              </a:rPr>
              <a:t>Неоднократно выполнял служебно-боевые задачи в Северно-Кавказском регионе. </a:t>
            </a:r>
          </a:p>
          <a:p>
            <a:pPr algn="ctr"/>
            <a:r>
              <a:rPr lang="ru-RU" sz="2000" b="1" dirty="0">
                <a:solidFill>
                  <a:schemeClr val="accent1">
                    <a:lumMod val="50000"/>
                  </a:schemeClr>
                </a:solidFill>
              </a:rPr>
              <a:t>Погиб 3 октября 1993 года в техническом центре АСК-3 телецентра «Останкино» в Москве. Рядовой Ситников заступил на боевой пост. Около полуночи обстановка вокруг охраняемого объекта резко обострилась, раздались первые выстрелы. На втором этаже здания, где находился Николай, раздался оглушительный взрыв, который оборвал жизнь девятнадцатилетнего солдата. До увольнения в запас ему оставалось десять дней.</a:t>
            </a:r>
          </a:p>
          <a:p>
            <a:pPr algn="ctr"/>
            <a:r>
              <a:rPr lang="ru-RU" sz="2000" b="1" dirty="0">
                <a:solidFill>
                  <a:schemeClr val="accent1">
                    <a:lumMod val="50000"/>
                  </a:schemeClr>
                </a:solidFill>
              </a:rPr>
              <a:t>За мужество и героизм, проявленные при выполнении специального задания, рядовому </a:t>
            </a:r>
            <a:r>
              <a:rPr lang="ru-RU" sz="2000" b="1" dirty="0" err="1">
                <a:solidFill>
                  <a:schemeClr val="accent1">
                    <a:lumMod val="50000"/>
                  </a:schemeClr>
                </a:solidFill>
              </a:rPr>
              <a:t>Ситникову</a:t>
            </a:r>
            <a:r>
              <a:rPr lang="ru-RU" sz="2000" b="1" dirty="0">
                <a:solidFill>
                  <a:schemeClr val="accent1">
                    <a:lumMod val="50000"/>
                  </a:schemeClr>
                </a:solidFill>
              </a:rPr>
              <a:t> Николаю Юрьевичу присвоено звание Героя Российской Федерации (посмертно) </a:t>
            </a:r>
          </a:p>
          <a:p>
            <a:pPr algn="ctr"/>
            <a:endParaRPr lang="ru-RU" sz="2000" b="1" dirty="0">
              <a:solidFill>
                <a:schemeClr val="accent1">
                  <a:lumMod val="50000"/>
                </a:schemeClr>
              </a:solidFill>
              <a:latin typeface="Arial" panose="020B0604020202020204" pitchFamily="34" charset="0"/>
              <a:cs typeface="Arial" panose="020B0604020202020204" pitchFamily="34" charset="0"/>
            </a:endParaRPr>
          </a:p>
        </p:txBody>
      </p:sp>
      <p:pic>
        <p:nvPicPr>
          <p:cNvPr id="9218" name="Picture 2" descr="Никола́й Ю́рьевич Си́тников.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058" y="1070783"/>
            <a:ext cx="3192767" cy="446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05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19877" y="2749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6</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3451121" y="1040373"/>
            <a:ext cx="8121002"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accent1">
                    <a:lumMod val="50000"/>
                  </a:schemeClr>
                </a:solidFill>
                <a:latin typeface="Arial" panose="020B0604020202020204" pitchFamily="34" charset="0"/>
                <a:cs typeface="Arial" panose="020B0604020202020204" pitchFamily="34" charset="0"/>
              </a:rPr>
              <a:t>Сидоров Роман Викторович</a:t>
            </a:r>
          </a:p>
          <a:p>
            <a:pPr algn="ctr"/>
            <a:r>
              <a:rPr lang="ru-RU" sz="2400" b="1" dirty="0">
                <a:solidFill>
                  <a:schemeClr val="accent1">
                    <a:lumMod val="50000"/>
                  </a:schemeClr>
                </a:solidFill>
                <a:latin typeface="Arial" panose="020B0604020202020204" pitchFamily="34" charset="0"/>
                <a:cs typeface="Arial" panose="020B0604020202020204" pitchFamily="34" charset="0"/>
              </a:rPr>
              <a:t>родился 14 февраля 1977 года в городе Новосибирске – погиб 14 августа 1999 года</a:t>
            </a:r>
            <a:endParaRPr lang="en-US" sz="2400" b="1" dirty="0">
              <a:solidFill>
                <a:schemeClr val="accent1">
                  <a:lumMod val="50000"/>
                </a:schemeClr>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3326309" y="2887682"/>
            <a:ext cx="8865691" cy="3539430"/>
          </a:xfrm>
          <a:prstGeom prst="rect">
            <a:avLst/>
          </a:prstGeom>
        </p:spPr>
        <p:txBody>
          <a:bodyPr wrap="square">
            <a:spAutoFit/>
          </a:bodyPr>
          <a:lstStyle/>
          <a:p>
            <a:pPr algn="ctr"/>
            <a:r>
              <a:rPr lang="ru-RU" sz="2800" b="1" dirty="0">
                <a:solidFill>
                  <a:schemeClr val="accent1">
                    <a:lumMod val="50000"/>
                  </a:schemeClr>
                </a:solidFill>
                <a:latin typeface="Arial" panose="020B0604020202020204" pitchFamily="34" charset="0"/>
                <a:cs typeface="Arial" panose="020B0604020202020204" pitchFamily="34" charset="0"/>
              </a:rPr>
              <a:t>В 1999 году окончил 2-ю роту Новосибирского военного института. </a:t>
            </a:r>
          </a:p>
          <a:p>
            <a:pPr algn="ctr"/>
            <a:r>
              <a:rPr lang="ru-RU" sz="2800" b="1" dirty="0">
                <a:solidFill>
                  <a:schemeClr val="accent1">
                    <a:lumMod val="50000"/>
                  </a:schemeClr>
                </a:solidFill>
                <a:latin typeface="Arial" panose="020B0604020202020204" pitchFamily="34" charset="0"/>
                <a:cs typeface="Arial" panose="020B0604020202020204" pitchFamily="34" charset="0"/>
              </a:rPr>
              <a:t>9 сентября 1999 года за мужество, героизм и беззаветную преданность воинскому долгу, проявленные в ходе контртеррористической операции на Северном Кавказе, Сидорову Роману Викторовичу присвоено звание Героя Российской Федерации (посмертно)</a:t>
            </a:r>
            <a:endParaRPr lang="ru-RU" sz="3200" b="1" dirty="0">
              <a:solidFill>
                <a:schemeClr val="accent1">
                  <a:lumMod val="50000"/>
                </a:schemeClr>
              </a:solidFill>
              <a:latin typeface="Arial" panose="020B0604020202020204" pitchFamily="34" charset="0"/>
              <a:cs typeface="Arial" panose="020B0604020202020204" pitchFamily="34" charset="0"/>
            </a:endParaRPr>
          </a:p>
        </p:txBody>
      </p:sp>
      <p:pic>
        <p:nvPicPr>
          <p:cNvPr id="4104" name="Picture 8" descr="СИДОРОВ Роман Викторович - Новосибирское высшее военное командное ордена  Жукова училищ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04" y="952033"/>
            <a:ext cx="3068312" cy="4531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25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19877" y="2749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7</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77938" y="970895"/>
            <a:ext cx="8202966"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a:solidFill>
                  <a:schemeClr val="accent1">
                    <a:lumMod val="50000"/>
                  </a:schemeClr>
                </a:solidFill>
                <a:latin typeface="Arial" panose="020B0604020202020204" pitchFamily="34" charset="0"/>
                <a:cs typeface="Arial" panose="020B0604020202020204" pitchFamily="34" charset="0"/>
              </a:rPr>
              <a:t>Шелохвостов</a:t>
            </a:r>
            <a:r>
              <a:rPr lang="ru-RU" sz="2800" b="1" dirty="0">
                <a:solidFill>
                  <a:schemeClr val="accent1">
                    <a:lumMod val="50000"/>
                  </a:schemeClr>
                </a:solidFill>
                <a:latin typeface="Arial" panose="020B0604020202020204" pitchFamily="34" charset="0"/>
                <a:cs typeface="Arial" panose="020B0604020202020204" pitchFamily="34" charset="0"/>
              </a:rPr>
              <a:t> Иван Юрьевич</a:t>
            </a:r>
          </a:p>
          <a:p>
            <a:pPr algn="ctr"/>
            <a:r>
              <a:rPr lang="ru-RU" sz="2800" b="1" dirty="0">
                <a:solidFill>
                  <a:schemeClr val="accent1">
                    <a:lumMod val="50000"/>
                  </a:schemeClr>
                </a:solidFill>
                <a:latin typeface="Arial" panose="020B0604020202020204" pitchFamily="34" charset="0"/>
                <a:cs typeface="Arial" panose="020B0604020202020204" pitchFamily="34" charset="0"/>
              </a:rPr>
              <a:t>родился 10 июля 1978 года в Новосибирске – погиб 18 апреля 1995</a:t>
            </a:r>
            <a:endParaRPr lang="en-US" sz="2800" b="1" dirty="0">
              <a:solidFill>
                <a:schemeClr val="accent1">
                  <a:lumMod val="50000"/>
                </a:schemeClr>
              </a:solidFill>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1" y="2703016"/>
            <a:ext cx="8610600" cy="4154984"/>
          </a:xfrm>
          <a:prstGeom prst="rect">
            <a:avLst/>
          </a:prstGeom>
        </p:spPr>
        <p:txBody>
          <a:bodyPr wrap="square">
            <a:spAutoFit/>
          </a:bodyPr>
          <a:lstStyle/>
          <a:p>
            <a:pPr algn="ctr"/>
            <a:r>
              <a:rPr lang="ru-RU" sz="2400" b="1" dirty="0">
                <a:solidFill>
                  <a:schemeClr val="accent1">
                    <a:lumMod val="50000"/>
                  </a:schemeClr>
                </a:solidFill>
                <a:latin typeface="Arial" panose="020B0604020202020204" pitchFamily="34" charset="0"/>
                <a:cs typeface="Arial" panose="020B0604020202020204" pitchFamily="34" charset="0"/>
              </a:rPr>
              <a:t>За мужество, отвагу и героизм, проявленные при исполнении воинского долга, командиру штурмовой группы Отряда специального назначения «Витязь», старшему лейтенанту И.Ю. Шелохвостову присвоено звание Героя Российской Федерации (посмертно).</a:t>
            </a:r>
          </a:p>
          <a:p>
            <a:pPr algn="ctr"/>
            <a:r>
              <a:rPr lang="ru-RU" sz="2400" b="1" dirty="0">
                <a:solidFill>
                  <a:schemeClr val="accent1">
                    <a:lumMod val="50000"/>
                  </a:schemeClr>
                </a:solidFill>
                <a:latin typeface="Arial" panose="020B0604020202020204" pitchFamily="34" charset="0"/>
                <a:cs typeface="Arial" panose="020B0604020202020204" pitchFamily="34" charset="0"/>
              </a:rPr>
              <a:t>Похоронен в Новосибирске. </a:t>
            </a:r>
          </a:p>
          <a:p>
            <a:pPr algn="ctr"/>
            <a:r>
              <a:rPr lang="ru-RU" sz="2400" b="1" dirty="0">
                <a:solidFill>
                  <a:schemeClr val="accent1">
                    <a:lumMod val="50000"/>
                  </a:schemeClr>
                </a:solidFill>
                <a:latin typeface="Arial" panose="020B0604020202020204" pitchFamily="34" charset="0"/>
                <a:cs typeface="Arial" panose="020B0604020202020204" pitchFamily="34" charset="0"/>
              </a:rPr>
              <a:t>Через несколько дней после похорон Героя в часть пришел приказ о присвоении Ивану Шелохвостову воинского звания «капитан»</a:t>
            </a:r>
          </a:p>
          <a:p>
            <a:pPr algn="ctr"/>
            <a:br>
              <a:rPr lang="ru-RU" sz="2400" b="1" dirty="0">
                <a:solidFill>
                  <a:schemeClr val="accent1">
                    <a:lumMod val="50000"/>
                  </a:schemeClr>
                </a:solidFill>
                <a:latin typeface="Arial" panose="020B0604020202020204" pitchFamily="34" charset="0"/>
                <a:cs typeface="Arial" panose="020B0604020202020204" pitchFamily="34" charset="0"/>
              </a:rPr>
            </a:br>
            <a:endParaRPr lang="ru-RU" sz="2400" b="1" dirty="0">
              <a:solidFill>
                <a:schemeClr val="accent1">
                  <a:lumMod val="50000"/>
                </a:schemeClr>
              </a:solidFill>
              <a:latin typeface="Arial" panose="020B0604020202020204" pitchFamily="34" charset="0"/>
              <a:cs typeface="Arial" panose="020B0604020202020204" pitchFamily="34" charset="0"/>
            </a:endParaRPr>
          </a:p>
        </p:txBody>
      </p:sp>
      <p:pic>
        <p:nvPicPr>
          <p:cNvPr id="4100" name="Picture 4" descr="Герои Наших Дней. ЗВЕЗДЫ МУЖЕСТВА. ПОД БАМУТОМ, НА ЛЫСОЙ ГОРЕ Немыткин  Михаил Юрьевич.. | Вооруженные силы РФ | ВКонтак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1113" y="952033"/>
            <a:ext cx="3750886" cy="538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9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90563" y="3143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8</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965488" y="1064176"/>
            <a:ext cx="6944451"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Arial Narrow" panose="020B0606020202030204" pitchFamily="34" charset="0"/>
              </a:rPr>
              <a:t>Маликов Игорь Иванович</a:t>
            </a:r>
          </a:p>
          <a:p>
            <a:pPr algn="ctr"/>
            <a:r>
              <a:rPr lang="ru-RU" sz="3200" b="1" dirty="0">
                <a:solidFill>
                  <a:schemeClr val="accent1">
                    <a:lumMod val="50000"/>
                  </a:schemeClr>
                </a:solidFill>
                <a:latin typeface="Arial Narrow" panose="020B0606020202030204" pitchFamily="34" charset="0"/>
              </a:rPr>
              <a:t>В 1973 году окончил МБОУ СОШ № 61 г. Новосибирска</a:t>
            </a:r>
            <a:endParaRPr lang="en-US" sz="3200" b="1" dirty="0">
              <a:solidFill>
                <a:schemeClr val="accent1">
                  <a:lumMod val="50000"/>
                </a:schemeClr>
              </a:solidFill>
              <a:latin typeface="Arial Narrow" panose="020B060602020203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1415987" y="2837703"/>
            <a:ext cx="6365647" cy="3970318"/>
          </a:xfrm>
          <a:prstGeom prst="rect">
            <a:avLst/>
          </a:prstGeom>
        </p:spPr>
        <p:txBody>
          <a:bodyPr wrap="square">
            <a:spAutoFit/>
          </a:bodyPr>
          <a:lstStyle/>
          <a:p>
            <a:pPr algn="ctr"/>
            <a:r>
              <a:rPr lang="ru-RU" sz="2800" b="1" dirty="0">
                <a:solidFill>
                  <a:schemeClr val="accent1">
                    <a:lumMod val="50000"/>
                  </a:schemeClr>
                </a:solidFill>
                <a:latin typeface="Arial Black" panose="020B0A04020102020204" pitchFamily="34" charset="0"/>
              </a:rPr>
              <a:t>За мужество и героизм, проявленные при испытаниях авиационной техники, Указом Президента Российской Федерации от 12 августа 2000 года полковнику Маликову Игорю Ивановичу присвоено звание Героя Российской Федерации</a:t>
            </a:r>
          </a:p>
        </p:txBody>
      </p:sp>
      <p:pic>
        <p:nvPicPr>
          <p:cNvPr id="3074" name="Picture 2" descr="http://sibmemorial.ru/sites/default/files/image077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041" y="1064176"/>
            <a:ext cx="3672791" cy="512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4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zigZag">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96181093-D069-46E3-8EFA-D4EF1E61AB7F}"/>
              </a:ext>
            </a:extLst>
          </p:cNvPr>
          <p:cNvSpPr txBox="1"/>
          <p:nvPr/>
        </p:nvSpPr>
        <p:spPr>
          <a:xfrm>
            <a:off x="690563" y="314325"/>
            <a:ext cx="10808351" cy="677108"/>
          </a:xfrm>
          <a:prstGeom prst="rect">
            <a:avLst/>
          </a:prstGeom>
          <a:noFill/>
        </p:spPr>
        <p:txBody>
          <a:bodyPr wrap="square" lIns="0" tIns="0" rIns="0" bIns="0" rtlCol="0" anchor="t">
            <a:spAutoFit/>
          </a:bodyPr>
          <a:lstStyle/>
          <a:p>
            <a:pPr algn="ctr"/>
            <a:r>
              <a:rPr lang="ru-RU" sz="4400" b="1" dirty="0">
                <a:solidFill>
                  <a:schemeClr val="accent1">
                    <a:lumMod val="50000"/>
                  </a:schemeClr>
                </a:solidFill>
                <a:latin typeface="+mj-lt"/>
              </a:rPr>
              <a:t>Герои России - Новосибирцы</a:t>
            </a:r>
            <a:endParaRPr lang="en-US" sz="4400" b="1" dirty="0">
              <a:solidFill>
                <a:schemeClr val="accent1">
                  <a:lumMod val="50000"/>
                </a:schemeClr>
              </a:solidFill>
              <a:latin typeface="Arial Rounded MT Bold" panose="020F0704030504030204" pitchFamily="34" charset="0"/>
            </a:endParaRPr>
          </a:p>
        </p:txBody>
      </p:sp>
      <p:cxnSp>
        <p:nvCxnSpPr>
          <p:cNvPr id="38" name="Straight Connector 37">
            <a:extLst>
              <a:ext uri="{FF2B5EF4-FFF2-40B4-BE49-F238E27FC236}">
                <a16:creationId xmlns:a16="http://schemas.microsoft.com/office/drawing/2014/main" id="{163E2F68-FAAD-4B9C-AA3E-5D2EEC51B29B}"/>
              </a:ext>
            </a:extLst>
          </p:cNvPr>
          <p:cNvCxnSpPr>
            <a:cxnSpLocks/>
            <a:stCxn id="26" idx="3"/>
          </p:cNvCxnSpPr>
          <p:nvPr/>
        </p:nvCxnSpPr>
        <p:spPr>
          <a:xfrm>
            <a:off x="10952245" y="4170295"/>
            <a:ext cx="1239754"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60862BA-9008-433E-B10B-B6FD8FAA5D54}"/>
              </a:ext>
            </a:extLst>
          </p:cNvPr>
          <p:cNvCxnSpPr>
            <a:cxnSpLocks/>
          </p:cNvCxnSpPr>
          <p:nvPr/>
        </p:nvCxnSpPr>
        <p:spPr>
          <a:xfrm>
            <a:off x="0"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Right Triangle 1">
            <a:extLst>
              <a:ext uri="{FF2B5EF4-FFF2-40B4-BE49-F238E27FC236}">
                <a16:creationId xmlns:a16="http://schemas.microsoft.com/office/drawing/2014/main" id="{5412B7D6-9400-4B66-8814-DCF81BEB0C5A}"/>
              </a:ext>
            </a:extLst>
          </p:cNvPr>
          <p:cNvSpPr/>
          <p:nvPr/>
        </p:nvSpPr>
        <p:spPr>
          <a:xfrm rot="5400000" flipH="1">
            <a:off x="0" y="5372100"/>
            <a:ext cx="1485900" cy="148590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4ABBA9B-1329-47B1-9E6B-E01B6F3823E7}"/>
              </a:ext>
            </a:extLst>
          </p:cNvPr>
          <p:cNvSpPr/>
          <p:nvPr/>
        </p:nvSpPr>
        <p:spPr>
          <a:xfrm>
            <a:off x="10058400" y="97712"/>
            <a:ext cx="2133600" cy="1778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2E62710-286F-4B00-9BF4-C4E48604ED0D}"/>
              </a:ext>
            </a:extLst>
          </p:cNvPr>
          <p:cNvSpPr>
            <a:spLocks noGrp="1"/>
          </p:cNvSpPr>
          <p:nvPr>
            <p:ph type="sldNum" sz="quarter" idx="12"/>
          </p:nvPr>
        </p:nvSpPr>
        <p:spPr/>
        <p:txBody>
          <a:bodyPr/>
          <a:lstStyle/>
          <a:p>
            <a:fld id="{8104C915-17D6-486A-86EC-048CBE10C825}" type="slidenum">
              <a:rPr lang="en-US" smtClean="0"/>
              <a:t>9</a:t>
            </a:fld>
            <a:endParaRPr lang="en-US"/>
          </a:p>
        </p:txBody>
      </p:sp>
      <p:sp>
        <p:nvSpPr>
          <p:cNvPr id="25" name="Rectangle 24">
            <a:extLst>
              <a:ext uri="{FF2B5EF4-FFF2-40B4-BE49-F238E27FC236}">
                <a16:creationId xmlns:a16="http://schemas.microsoft.com/office/drawing/2014/main" id="{9C5D970D-C2DA-45F7-91DD-97A5E204899A}"/>
              </a:ext>
            </a:extLst>
          </p:cNvPr>
          <p:cNvSpPr/>
          <p:nvPr/>
        </p:nvSpPr>
        <p:spPr>
          <a:xfrm>
            <a:off x="4612634" y="1201721"/>
            <a:ext cx="7310077" cy="14859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Arial Narrow" panose="020B0606020202030204" pitchFamily="34" charset="0"/>
              </a:rPr>
              <a:t>Карелин Александр Александрович родился 19 сентября 1967 года в Новосибирске</a:t>
            </a:r>
            <a:endParaRPr lang="en-US" sz="3200" b="1" dirty="0">
              <a:solidFill>
                <a:schemeClr val="accent1">
                  <a:lumMod val="50000"/>
                </a:schemeClr>
              </a:solidFill>
              <a:latin typeface="Arial Narrow" panose="020B0606020202030204" pitchFamily="34" charset="0"/>
            </a:endParaRPr>
          </a:p>
        </p:txBody>
      </p:sp>
      <p:cxnSp>
        <p:nvCxnSpPr>
          <p:cNvPr id="41" name="Straight Connector 40">
            <a:extLst>
              <a:ext uri="{FF2B5EF4-FFF2-40B4-BE49-F238E27FC236}">
                <a16:creationId xmlns:a16="http://schemas.microsoft.com/office/drawing/2014/main" id="{D19B0DBA-C95B-4473-832D-D2F875FEE512}"/>
              </a:ext>
            </a:extLst>
          </p:cNvPr>
          <p:cNvCxnSpPr>
            <a:cxnSpLocks/>
            <a:stCxn id="17" idx="3"/>
          </p:cNvCxnSpPr>
          <p:nvPr/>
        </p:nvCxnSpPr>
        <p:spPr>
          <a:xfrm>
            <a:off x="11432525" y="2428969"/>
            <a:ext cx="75947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44C9C0B-067D-4F3A-9315-805779B7F0DB}"/>
              </a:ext>
            </a:extLst>
          </p:cNvPr>
          <p:cNvCxnSpPr>
            <a:cxnSpLocks/>
          </p:cNvCxnSpPr>
          <p:nvPr/>
        </p:nvCxnSpPr>
        <p:spPr>
          <a:xfrm>
            <a:off x="0" y="4170295"/>
            <a:ext cx="1239755"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B3635F8-95F5-4F44-B9C4-1CDDE37A987A}"/>
              </a:ext>
            </a:extLst>
          </p:cNvPr>
          <p:cNvSpPr txBox="1"/>
          <p:nvPr/>
        </p:nvSpPr>
        <p:spPr>
          <a:xfrm>
            <a:off x="1415987" y="3095729"/>
            <a:ext cx="5897891" cy="246221"/>
          </a:xfrm>
          <a:prstGeom prst="rect">
            <a:avLst/>
          </a:prstGeom>
          <a:noFill/>
        </p:spPr>
        <p:txBody>
          <a:bodyPr wrap="square" lIns="0" tIns="0" rIns="0" bIns="0" rtlCol="0">
            <a:spAutoFit/>
          </a:bodyPr>
          <a:lstStyle/>
          <a:p>
            <a:pPr algn="ctr"/>
            <a:endParaRPr lang="en-US" sz="1600" dirty="0">
              <a:solidFill>
                <a:schemeClr val="tx1">
                  <a:lumMod val="75000"/>
                  <a:lumOff val="25000"/>
                </a:schemeClr>
              </a:solidFill>
            </a:endParaRPr>
          </a:p>
        </p:txBody>
      </p:sp>
      <p:sp>
        <p:nvSpPr>
          <p:cNvPr id="5" name="Прямоугольник 4"/>
          <p:cNvSpPr/>
          <p:nvPr/>
        </p:nvSpPr>
        <p:spPr>
          <a:xfrm>
            <a:off x="4225772" y="2524653"/>
            <a:ext cx="7966228" cy="3785652"/>
          </a:xfrm>
          <a:prstGeom prst="rect">
            <a:avLst/>
          </a:prstGeom>
        </p:spPr>
        <p:txBody>
          <a:bodyPr wrap="square">
            <a:spAutoFit/>
          </a:bodyPr>
          <a:lstStyle/>
          <a:p>
            <a:pPr algn="ctr"/>
            <a:br>
              <a:rPr lang="ru-RU" sz="2400" b="1" dirty="0">
                <a:solidFill>
                  <a:schemeClr val="accent1">
                    <a:lumMod val="50000"/>
                  </a:schemeClr>
                </a:solidFill>
                <a:latin typeface="Arial Black" panose="020B0A04020102020204" pitchFamily="34" charset="0"/>
              </a:rPr>
            </a:br>
            <a:r>
              <a:rPr lang="ru-RU" sz="2400" b="1" dirty="0">
                <a:solidFill>
                  <a:schemeClr val="accent1">
                    <a:lumMod val="50000"/>
                  </a:schemeClr>
                </a:solidFill>
                <a:latin typeface="Arial Black" panose="020B0A04020102020204" pitchFamily="34" charset="0"/>
              </a:rPr>
              <a:t>Указом Президента Российской Федерации от 26 августа 1996 года за выдающиеся достижения в спорте, мужество и героизм, проявленные на Играх XXVI Олимпиады 1996 года, Карелину Александру Александровичу присвоено звание Героя Российской Федерации с вручением знака особого отличия ‒ </a:t>
            </a:r>
          </a:p>
          <a:p>
            <a:pPr algn="ctr"/>
            <a:r>
              <a:rPr lang="ru-RU" sz="2400" b="1" dirty="0">
                <a:solidFill>
                  <a:schemeClr val="accent1">
                    <a:lumMod val="50000"/>
                  </a:schemeClr>
                </a:solidFill>
                <a:latin typeface="Arial Black" panose="020B0A04020102020204" pitchFamily="34" charset="0"/>
              </a:rPr>
              <a:t>медали «Золотая Звезда»</a:t>
            </a:r>
          </a:p>
        </p:txBody>
      </p:sp>
      <p:pic>
        <p:nvPicPr>
          <p:cNvPr id="2050" name="Picture 2" descr="Aleksandr Karelin WCG-2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206739"/>
            <a:ext cx="3416577" cy="455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298388"/>
      </p:ext>
    </p:extLst>
  </p:cSld>
  <p:clrMapOvr>
    <a:masterClrMapping/>
  </p:clrMapOvr>
</p:sld>
</file>

<file path=ppt/theme/theme1.xml><?xml version="1.0" encoding="utf-8"?>
<a:theme xmlns:a="http://schemas.openxmlformats.org/drawingml/2006/main" name="Office Theme">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746</Words>
  <Application>Microsoft Office PowerPoint</Application>
  <PresentationFormat>Широкоэкранный</PresentationFormat>
  <Paragraphs>59</Paragraphs>
  <Slides>10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10</vt:i4>
      </vt:variant>
    </vt:vector>
  </HeadingPairs>
  <TitlesOfParts>
    <vt:vector size="18" baseType="lpstr">
      <vt:lpstr>Arial</vt:lpstr>
      <vt:lpstr>Arial Black</vt:lpstr>
      <vt:lpstr>Arial Narrow</vt:lpstr>
      <vt:lpstr>Arial Rounded MT Bold</vt:lpstr>
      <vt:lpstr>Calibri</vt:lpstr>
      <vt:lpstr>Calibri Light</vt:lpstr>
      <vt:lpstr>Segoe UI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1</dc:creator>
  <cp:keywords/>
  <dc:description/>
  <cp:lastModifiedBy>Кондрашкина Алина С.</cp:lastModifiedBy>
  <cp:revision>97</cp:revision>
  <dcterms:created xsi:type="dcterms:W3CDTF">2018-05-07T03:42:01Z</dcterms:created>
  <dcterms:modified xsi:type="dcterms:W3CDTF">2023-12-05T04:42:24Z</dcterms:modified>
  <cp:category/>
</cp:coreProperties>
</file>