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73" r:id="rId9"/>
    <p:sldId id="274" r:id="rId10"/>
    <p:sldId id="275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6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6649" autoAdjust="0"/>
  </p:normalViewPr>
  <p:slideViewPr>
    <p:cSldViewPr>
      <p:cViewPr varScale="1">
        <p:scale>
          <a:sx n="101" d="100"/>
          <a:sy n="101" d="100"/>
        </p:scale>
        <p:origin x="46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12лет</c:v>
                </c:pt>
                <c:pt idx="1">
                  <c:v>13лет</c:v>
                </c:pt>
                <c:pt idx="2">
                  <c:v>14лет</c:v>
                </c:pt>
                <c:pt idx="3">
                  <c:v>15лет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</c:v>
                </c:pt>
                <c:pt idx="1">
                  <c:v>85</c:v>
                </c:pt>
                <c:pt idx="2">
                  <c:v>91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A-4ADC-A9CA-942A21A2F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01440"/>
        <c:axId val="23102976"/>
      </c:barChart>
      <c:catAx>
        <c:axId val="2310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102976"/>
        <c:crosses val="autoZero"/>
        <c:auto val="1"/>
        <c:lblAlgn val="ctr"/>
        <c:lblOffset val="100"/>
        <c:noMultiLvlLbl val="0"/>
      </c:catAx>
      <c:valAx>
        <c:axId val="2310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10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Интернет </c:v>
                </c:pt>
                <c:pt idx="1">
                  <c:v>Общение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20-482D-8B78-08538E39E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Интернет 37%</c:v>
                </c:pt>
                <c:pt idx="1">
                  <c:v>Музыка 18%</c:v>
                </c:pt>
                <c:pt idx="2">
                  <c:v>Общение 18%</c:v>
                </c:pt>
                <c:pt idx="3">
                  <c:v>СМИ 16%</c:v>
                </c:pt>
                <c:pt idx="4">
                  <c:v>Реклама 11%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A-4766-BCAB-D53951D68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12-13лет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Выразить понятно мысль</c:v>
                </c:pt>
                <c:pt idx="1">
                  <c:v>В рус.яз.  нет такого понятия</c:v>
                </c:pt>
                <c:pt idx="2">
                  <c:v>Выразительность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0.58000000000000007</c:v>
                </c:pt>
                <c:pt idx="1">
                  <c:v>0.34</c:v>
                </c:pt>
                <c:pt idx="2">
                  <c:v>8.0000000000000016E-2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4-4E63-9903-3355F477C5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14-15лет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Выразить понятно мысль</c:v>
                </c:pt>
                <c:pt idx="1">
                  <c:v>В рус.яз.  нет такого понятия</c:v>
                </c:pt>
                <c:pt idx="2">
                  <c:v>Выразительность 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0.47000000000000003</c:v>
                </c:pt>
                <c:pt idx="1">
                  <c:v>0.24000000000000002</c:v>
                </c:pt>
                <c:pt idx="2">
                  <c:v>0.29000000000000004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14-4E63-9903-3355F477C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73088"/>
        <c:axId val="32964992"/>
      </c:barChart>
      <c:catAx>
        <c:axId val="3287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964992"/>
        <c:crosses val="autoZero"/>
        <c:auto val="1"/>
        <c:lblAlgn val="ctr"/>
        <c:lblOffset val="100"/>
        <c:noMultiLvlLbl val="0"/>
      </c:catAx>
      <c:valAx>
        <c:axId val="32964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873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12лет</c:v>
                </c:pt>
                <c:pt idx="1">
                  <c:v>13лет</c:v>
                </c:pt>
                <c:pt idx="2">
                  <c:v>14лет</c:v>
                </c:pt>
                <c:pt idx="3">
                  <c:v>15лет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43</c:v>
                </c:pt>
                <c:pt idx="2">
                  <c:v>37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8-47E2-B793-68C9571D8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26816"/>
        <c:axId val="33028352"/>
      </c:barChart>
      <c:catAx>
        <c:axId val="3302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028352"/>
        <c:crosses val="autoZero"/>
        <c:auto val="1"/>
        <c:lblAlgn val="ctr"/>
        <c:lblOffset val="100"/>
        <c:noMultiLvlLbl val="0"/>
      </c:catAx>
      <c:valAx>
        <c:axId val="33028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2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положительно 67</c:v>
                </c:pt>
                <c:pt idx="1">
                  <c:v>безразлично 26</c:v>
                </c:pt>
                <c:pt idx="2">
                  <c:v>отрицательно 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</c:v>
                </c:pt>
                <c:pt idx="1">
                  <c:v>26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F-44C3-91FB-17DB37F6B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666666666666675E-3"/>
          <c:y val="6.8750000000000019E-2"/>
          <c:w val="0.603405183727034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положительный ответ 16</c:v>
                </c:pt>
                <c:pt idx="1">
                  <c:v>отрицательный ответ 84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C-48BC-9954-274650853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OK</c:v>
                </c:pt>
                <c:pt idx="1">
                  <c:v>YES</c:v>
                </c:pt>
                <c:pt idx="2">
                  <c:v>HI</c:v>
                </c:pt>
                <c:pt idx="3">
                  <c:v>LIKE</c:v>
                </c:pt>
                <c:pt idx="4">
                  <c:v>NO</c:v>
                </c:pt>
                <c:pt idx="5">
                  <c:v>THANKS</c:v>
                </c:pt>
                <c:pt idx="6">
                  <c:v>SSORY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0.47000000000000003</c:v>
                </c:pt>
                <c:pt idx="1">
                  <c:v>0.12000000000000001</c:v>
                </c:pt>
                <c:pt idx="2">
                  <c:v>0.1</c:v>
                </c:pt>
                <c:pt idx="3">
                  <c:v>8.0000000000000016E-2</c:v>
                </c:pt>
                <c:pt idx="4">
                  <c:v>7.0000000000000021E-2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4-4FC0-AC3F-19F8EB859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25344"/>
        <c:axId val="32826880"/>
      </c:barChart>
      <c:catAx>
        <c:axId val="3282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826880"/>
        <c:crosses val="autoZero"/>
        <c:auto val="1"/>
        <c:lblAlgn val="ctr"/>
        <c:lblOffset val="100"/>
        <c:noMultiLvlLbl val="0"/>
      </c:catAx>
      <c:valAx>
        <c:axId val="32826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82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4752528"/>
          </a:xfrm>
        </p:spPr>
        <p:txBody>
          <a:bodyPr>
            <a:normAutofit/>
          </a:bodyPr>
          <a:lstStyle/>
          <a:p>
            <a:pPr algn="ctr"/>
            <a:r>
              <a:rPr lang="ru-RU" sz="2800" i="1" smtClean="0">
                <a:solidFill>
                  <a:schemeClr val="tx1"/>
                </a:solidFill>
              </a:rPr>
              <a:t/>
            </a:r>
            <a:br>
              <a:rPr lang="ru-RU" sz="2800" i="1" smtClean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/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Англицизмы в речи современных подростков</a:t>
            </a:r>
            <a:r>
              <a:rPr lang="ru-RU" sz="2000" i="1" dirty="0" smtClean="0">
                <a:solidFill>
                  <a:schemeClr val="bg1"/>
                </a:solidFill>
              </a:rPr>
              <a:t/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H="1" flipV="1">
            <a:off x="-4429000" y="-1683568"/>
            <a:ext cx="1440160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24987" y="5119064"/>
            <a:ext cx="4119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0593" y="42930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Выполнили: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Рак Алина, Фомина </a:t>
            </a:r>
            <a:r>
              <a:rPr lang="ru-RU" b="1" dirty="0" smtClean="0">
                <a:solidFill>
                  <a:schemeClr val="bg1"/>
                </a:solidFill>
              </a:rPr>
              <a:t>Екатерина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Руководитель: Иванченко Олеся Васильевна учитель английского языка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279928" cy="4896544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779" y="260648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B0F0"/>
                </a:solidFill>
              </a:rPr>
              <a:t>А</a:t>
            </a:r>
            <a:r>
              <a:rPr lang="ru-RU" sz="2800" b="1" i="1" u="sng" dirty="0" smtClean="0">
                <a:solidFill>
                  <a:srgbClr val="00B0F0"/>
                </a:solidFill>
              </a:rPr>
              <a:t>нглицизмы </a:t>
            </a:r>
            <a:r>
              <a:rPr lang="ru-RU" sz="2800" b="1" i="1" u="sng" dirty="0">
                <a:solidFill>
                  <a:srgbClr val="00B0F0"/>
                </a:solidFill>
              </a:rPr>
              <a:t>по сферам их употребления: </a:t>
            </a:r>
          </a:p>
          <a:p>
            <a:pPr lvl="0" algn="just"/>
            <a:r>
              <a:rPr lang="ru-RU" sz="2400" b="1" dirty="0" smtClean="0">
                <a:solidFill>
                  <a:srgbClr val="FFC000"/>
                </a:solidFill>
              </a:rPr>
              <a:t>Интернет</a:t>
            </a:r>
            <a:r>
              <a:rPr lang="ru-RU" sz="2400" b="1" dirty="0">
                <a:solidFill>
                  <a:srgbClr val="FFC000"/>
                </a:solidFill>
              </a:rPr>
              <a:t>: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сайт, чат, хакер, файл и др.</a:t>
            </a:r>
          </a:p>
          <a:p>
            <a:pPr algn="just"/>
            <a:r>
              <a:rPr lang="ru-RU" sz="2400" b="1" dirty="0" smtClean="0">
                <a:solidFill>
                  <a:srgbClr val="FFC000"/>
                </a:solidFill>
              </a:rPr>
              <a:t>Спорт</a:t>
            </a:r>
            <a:r>
              <a:rPr lang="ru-RU" sz="2400" dirty="0" smtClean="0">
                <a:solidFill>
                  <a:srgbClr val="FFC000"/>
                </a:solidFill>
              </a:rPr>
              <a:t>: </a:t>
            </a:r>
            <a:r>
              <a:rPr lang="ru-RU" sz="2400" dirty="0"/>
              <a:t>сноуборд, дайвинг, фитнес, серфинг и др.</a:t>
            </a:r>
          </a:p>
          <a:p>
            <a:pPr algn="just"/>
            <a:r>
              <a:rPr lang="ru-RU" sz="2400" b="1" dirty="0" smtClean="0">
                <a:solidFill>
                  <a:srgbClr val="FFC000"/>
                </a:solidFill>
              </a:rPr>
              <a:t>Индустрия моды: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/>
              <a:t>топ-модель, </a:t>
            </a:r>
            <a:r>
              <a:rPr lang="ru-RU" sz="2400" dirty="0" err="1"/>
              <a:t>мейкап</a:t>
            </a:r>
            <a:r>
              <a:rPr lang="ru-RU" sz="2400" dirty="0"/>
              <a:t>, </a:t>
            </a:r>
            <a:r>
              <a:rPr lang="ru-RU" sz="2400" dirty="0" smtClean="0"/>
              <a:t>тренд, лук </a:t>
            </a:r>
            <a:r>
              <a:rPr lang="ru-RU" sz="2400" dirty="0"/>
              <a:t>и </a:t>
            </a:r>
            <a:r>
              <a:rPr lang="ru-RU" sz="2400" dirty="0" smtClean="0"/>
              <a:t>др.</a:t>
            </a:r>
          </a:p>
          <a:p>
            <a:pPr algn="just"/>
            <a:r>
              <a:rPr lang="ru-RU" sz="2400" b="1" dirty="0" err="1" smtClean="0">
                <a:solidFill>
                  <a:srgbClr val="FFC000"/>
                </a:solidFill>
              </a:rPr>
              <a:t>Косметология:</a:t>
            </a:r>
            <a:r>
              <a:rPr lang="ru-RU" sz="2400" dirty="0" err="1" smtClean="0"/>
              <a:t>лифтинг</a:t>
            </a:r>
            <a:r>
              <a:rPr lang="ru-RU" sz="2400" dirty="0"/>
              <a:t>, </a:t>
            </a:r>
            <a:r>
              <a:rPr lang="ru-RU" sz="2400" dirty="0" err="1"/>
              <a:t>пилинг</a:t>
            </a:r>
            <a:r>
              <a:rPr lang="ru-RU" sz="2400" dirty="0"/>
              <a:t> и др.</a:t>
            </a:r>
          </a:p>
          <a:p>
            <a:pPr algn="just"/>
            <a:r>
              <a:rPr lang="ru-RU" sz="2400" b="1" dirty="0" smtClean="0">
                <a:solidFill>
                  <a:srgbClr val="FFC000"/>
                </a:solidFill>
              </a:rPr>
              <a:t>Экономика </a:t>
            </a:r>
            <a:r>
              <a:rPr lang="ru-RU" sz="2400" b="1" dirty="0">
                <a:solidFill>
                  <a:srgbClr val="FFC000"/>
                </a:solidFill>
              </a:rPr>
              <a:t>и бизнес: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/>
              <a:t>менеджер, дистрибьютор, бизнесмен, прайс-лист, промоутер, офис и др.</a:t>
            </a:r>
          </a:p>
          <a:p>
            <a:pPr algn="just"/>
            <a:r>
              <a:rPr lang="ru-RU" sz="2400" b="1" dirty="0" smtClean="0">
                <a:solidFill>
                  <a:srgbClr val="FFC000"/>
                </a:solidFill>
              </a:rPr>
              <a:t>Техника</a:t>
            </a:r>
            <a:r>
              <a:rPr lang="ru-RU" sz="2400" b="1" dirty="0">
                <a:solidFill>
                  <a:srgbClr val="FFC000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ru-RU" sz="2400" dirty="0"/>
              <a:t>гаджет, девайс, ноутбук, смартфон, ксерокс и др.</a:t>
            </a:r>
          </a:p>
          <a:p>
            <a:pPr algn="just"/>
            <a:r>
              <a:rPr lang="ru-RU" sz="2400" b="1" dirty="0" smtClean="0">
                <a:solidFill>
                  <a:srgbClr val="FFC000"/>
                </a:solidFill>
              </a:rPr>
              <a:t>Средства </a:t>
            </a:r>
            <a:r>
              <a:rPr lang="ru-RU" sz="2400" b="1" dirty="0">
                <a:solidFill>
                  <a:srgbClr val="FFC000"/>
                </a:solidFill>
              </a:rPr>
              <a:t>массовой </a:t>
            </a:r>
            <a:r>
              <a:rPr lang="ru-RU" sz="2400" b="1" dirty="0" smtClean="0">
                <a:solidFill>
                  <a:srgbClr val="FFC000"/>
                </a:solidFill>
              </a:rPr>
              <a:t>информации</a:t>
            </a:r>
            <a:r>
              <a:rPr lang="ru-RU" sz="2400" dirty="0">
                <a:solidFill>
                  <a:srgbClr val="FFC000"/>
                </a:solidFill>
              </a:rPr>
              <a:t>: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/>
              <a:t>ток-шоу, реалити-</a:t>
            </a:r>
            <a:r>
              <a:rPr lang="ru-RU" sz="2400" dirty="0" err="1"/>
              <a:t>шой</a:t>
            </a:r>
            <a:r>
              <a:rPr lang="ru-RU" sz="2400" dirty="0"/>
              <a:t>, </a:t>
            </a:r>
            <a:r>
              <a:rPr lang="ru-RU" sz="2400" dirty="0" err="1"/>
              <a:t>прайм</a:t>
            </a:r>
            <a:r>
              <a:rPr lang="ru-RU" sz="2400" dirty="0"/>
              <a:t>-тайм, </a:t>
            </a:r>
            <a:r>
              <a:rPr lang="ru-RU" sz="2400" dirty="0" err="1"/>
              <a:t>масмедиа</a:t>
            </a:r>
            <a:r>
              <a:rPr lang="ru-RU" sz="2400" dirty="0"/>
              <a:t>. кастинг и др.</a:t>
            </a:r>
          </a:p>
          <a:p>
            <a:pPr algn="just"/>
            <a:r>
              <a:rPr lang="ru-RU" sz="2400" b="1" dirty="0" smtClean="0">
                <a:solidFill>
                  <a:srgbClr val="FFC000"/>
                </a:solidFill>
              </a:rPr>
              <a:t>Сфера развлечений</a:t>
            </a:r>
            <a:r>
              <a:rPr lang="ru-RU" sz="2400" b="1" dirty="0"/>
              <a:t>:</a:t>
            </a:r>
            <a:r>
              <a:rPr lang="ru-RU" sz="2400" dirty="0" smtClean="0"/>
              <a:t> </a:t>
            </a:r>
            <a:r>
              <a:rPr lang="ru-RU" sz="2400" dirty="0" err="1"/>
              <a:t>сингл</a:t>
            </a:r>
            <a:r>
              <a:rPr lang="ru-RU" sz="2400" dirty="0"/>
              <a:t>, ремикс, ремейк, саундтрек, анимация, </a:t>
            </a:r>
            <a:r>
              <a:rPr lang="ru-RU" sz="2400" dirty="0" err="1"/>
              <a:t>ситком</a:t>
            </a:r>
            <a:r>
              <a:rPr lang="ru-RU" sz="2400" dirty="0"/>
              <a:t>, </a:t>
            </a:r>
            <a:r>
              <a:rPr lang="ru-RU" sz="2400" dirty="0" err="1"/>
              <a:t>экшн</a:t>
            </a:r>
            <a:r>
              <a:rPr lang="ru-RU" sz="2400" dirty="0"/>
              <a:t> и др. </a:t>
            </a:r>
          </a:p>
          <a:p>
            <a:pPr algn="just"/>
            <a:r>
              <a:rPr lang="ru-RU" sz="2400" b="1" dirty="0" smtClean="0">
                <a:solidFill>
                  <a:srgbClr val="FFC000"/>
                </a:solidFill>
              </a:rPr>
              <a:t>Профессии:</a:t>
            </a:r>
            <a:r>
              <a:rPr lang="ru-RU" sz="2400" dirty="0" smtClean="0"/>
              <a:t> </a:t>
            </a:r>
            <a:r>
              <a:rPr lang="ru-RU" sz="2400" dirty="0" err="1"/>
              <a:t>фрилансер</a:t>
            </a:r>
            <a:r>
              <a:rPr lang="ru-RU" sz="2400" dirty="0"/>
              <a:t>, </a:t>
            </a:r>
            <a:r>
              <a:rPr lang="ru-RU" sz="2400" dirty="0" err="1"/>
              <a:t>мерчендайзер</a:t>
            </a:r>
            <a:r>
              <a:rPr lang="ru-RU" sz="2400" dirty="0"/>
              <a:t>, провайдер, </a:t>
            </a:r>
            <a:r>
              <a:rPr lang="ru-RU" sz="2400" dirty="0" err="1"/>
              <a:t>риэлтор</a:t>
            </a:r>
            <a:r>
              <a:rPr lang="ru-RU" sz="2400" dirty="0"/>
              <a:t>, </a:t>
            </a:r>
            <a:r>
              <a:rPr lang="ru-RU" sz="2400" dirty="0" err="1"/>
              <a:t>хэндмейкер</a:t>
            </a:r>
            <a:r>
              <a:rPr lang="ru-RU" sz="2400" dirty="0"/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13607900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988840"/>
          <a:ext cx="60960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4046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</a:t>
            </a:r>
            <a:r>
              <a:rPr lang="ru-RU" sz="2400" b="1" dirty="0" smtClean="0"/>
              <a:t>спользование англицизмов подростками в своей речи 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827584" y="1628800"/>
          <a:ext cx="74888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76470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Г</a:t>
            </a:r>
            <a:r>
              <a:rPr lang="ru-RU" sz="2000" b="1" dirty="0" smtClean="0"/>
              <a:t>де используют англицизмы подростки </a:t>
            </a:r>
            <a:endParaRPr lang="ru-RU" sz="2000" b="1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547664" y="23488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98072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</a:t>
            </a:r>
            <a:r>
              <a:rPr lang="ru-RU" sz="2400" b="1" dirty="0" smtClean="0"/>
              <a:t>бласти , в которых встречают англицизмы подростки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547664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1910" y="836712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ричины использования  англицизмов подростками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2204864"/>
          <a:ext cx="6096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69269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</a:t>
            </a:r>
            <a:r>
              <a:rPr lang="ru-RU" sz="2400" b="1" dirty="0" smtClean="0"/>
              <a:t>спользование англицизмов подростками постоянно </a:t>
            </a:r>
            <a:endParaRPr lang="ru-RU" sz="24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899592" y="1772816"/>
          <a:ext cx="6720408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694185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</a:t>
            </a:r>
            <a:r>
              <a:rPr lang="ru-RU" sz="2400" b="1" dirty="0" smtClean="0"/>
              <a:t>тношение к англицизмам подростков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75656" y="23488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54868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З</a:t>
            </a:r>
            <a:r>
              <a:rPr lang="ru-RU" sz="2800" b="1" dirty="0" smtClean="0"/>
              <a:t>нание точного значения англицизмов подростками</a:t>
            </a:r>
            <a:endParaRPr lang="ru-RU" sz="2800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1976" cy="4536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РЕКОМИНДАЦИИ ПО ИСПОЛЬЗОВАНИЮ АНГЛИЦИЗМОВ В РЕЧИ: 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1. Рекомендуем употреблять англицизмов в меру , так как перегруженность текста англицизмами затрудняет его восприятие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2. Не следует использовать  англицизмы , если есть русские эквиваленты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3. Прежде , чем использовать англицизмы , следует узнать их точные значения в словаре 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8197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568952" cy="60486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effectLst/>
              </a:rPr>
              <a:t>Проблема исследования</a:t>
            </a:r>
            <a:r>
              <a:rPr lang="ru-RU" sz="3600" b="1" dirty="0" smtClean="0">
                <a:solidFill>
                  <a:schemeClr val="bg1"/>
                </a:solidFill>
                <a:effectLst/>
              </a:rPr>
              <a:t>: </a:t>
            </a:r>
            <a:r>
              <a:rPr lang="ru-RU" sz="31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  <a:t>неумение подростков адресно и к месту использования англицизмы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effectLst/>
              </a:rPr>
            </a:br>
            <a:r>
              <a:rPr lang="ru-RU" sz="3600" b="1" dirty="0" smtClean="0">
                <a:solidFill>
                  <a:srgbClr val="FFC000"/>
                </a:solidFill>
                <a:effectLst/>
              </a:rPr>
              <a:t>Цель исследования</a:t>
            </a:r>
            <a:r>
              <a:rPr lang="ru-RU" sz="3600" b="1" dirty="0" smtClean="0">
                <a:solidFill>
                  <a:schemeClr val="bg1"/>
                </a:solidFill>
                <a:effectLst/>
              </a:rPr>
              <a:t>: </a:t>
            </a:r>
            <a:r>
              <a:rPr lang="ru-RU" sz="31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  <a:t>создать глоссарий слов англоязычного происхождения для того , чтобы упорядочить знания в области англицизмов </a:t>
            </a:r>
            <a:r>
              <a:rPr lang="ru-RU" sz="31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  <a:t>у подростков</a:t>
            </a:r>
            <a:r>
              <a:rPr lang="ru-RU" sz="36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</a:rPr>
              <a:t> </a:t>
            </a:r>
            <a:br>
              <a:rPr lang="ru-RU" sz="2800" b="1" dirty="0" smtClean="0">
                <a:solidFill>
                  <a:schemeClr val="bg1"/>
                </a:solidFill>
                <a:effectLst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</a:rPr>
              <a:t>  </a:t>
            </a:r>
            <a:endParaRPr lang="ru-RU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1764706" y="3933056"/>
            <a:ext cx="7201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920880" cy="172819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endParaRPr lang="ru-RU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60007" dir="5400000" sy="-100000" algn="bl" rotWithShape="0"/>
              </a:effectLst>
            </a:endParaRPr>
          </a:p>
          <a:p>
            <a:pPr algn="ctr"/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60007" dir="5400000" sy="-100000" algn="bl" rotWithShape="0"/>
              </a:effectLst>
            </a:endParaRPr>
          </a:p>
          <a:p>
            <a:pPr algn="ctr"/>
            <a:endParaRPr lang="ru-RU" sz="4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60007" dir="5400000" sy="-100000" algn="bl" rotWithShape="0"/>
              </a:effectLst>
            </a:endParaRPr>
          </a:p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60007" dir="5400000" sy="-100000" algn="bl" rotWithShape="0"/>
                </a:effectLst>
              </a:rPr>
              <a:t>СПАСИБО ЗА ВНИМАНИЕ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8964488" cy="432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620688"/>
            <a:ext cx="8062912" cy="49685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/>
              </a:rPr>
              <a:t>ЗАДАЧИ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22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  <a:t>1. Изучить и проанализировать теоретический материал о проникновении англицизмов в русский язык .</a:t>
            </a:r>
            <a:br>
              <a:rPr lang="ru-RU" sz="22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</a:br>
            <a:r>
              <a:rPr lang="ru-RU" sz="22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  <a:t>2.Определить сферы заимствования и источники пополнения иноязычной лексики.</a:t>
            </a:r>
            <a:br>
              <a:rPr lang="ru-RU" sz="22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</a:br>
            <a:r>
              <a:rPr lang="ru-RU" sz="22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  <a:t>3.Провести анкетирование среди обучающихся МКОУ СОШ №16 по использованию англицизмов в речи .</a:t>
            </a:r>
            <a:br>
              <a:rPr lang="ru-RU" sz="22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</a:br>
            <a:r>
              <a:rPr lang="ru-RU" sz="2200" b="1" dirty="0">
                <a:solidFill>
                  <a:schemeClr val="bg1"/>
                </a:solidFill>
                <a:latin typeface="Sitka Text" panose="02000505000000020004" pitchFamily="2" charset="0"/>
              </a:rPr>
              <a:t>4. </a:t>
            </a:r>
            <a:r>
              <a:rPr lang="ru-RU" sz="22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  <a:t>Составить </a:t>
            </a:r>
            <a:r>
              <a:rPr lang="ru-RU" sz="2200" b="1" dirty="0">
                <a:solidFill>
                  <a:schemeClr val="bg1"/>
                </a:solidFill>
                <a:latin typeface="Sitka Text" panose="02000505000000020004" pitchFamily="2" charset="0"/>
              </a:rPr>
              <a:t>диаграммы и таблицы, иллюстрирующие собранный материал.</a:t>
            </a:r>
            <a:r>
              <a:rPr lang="ru-RU" sz="22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</a:br>
            <a:r>
              <a:rPr lang="ru-RU" sz="22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  <a:t>5. Составить рекомендации по использованию англицизмов в речи . </a:t>
            </a:r>
            <a:r>
              <a:rPr lang="ru-RU" sz="2200" b="1" dirty="0" smtClean="0">
                <a:effectLst/>
                <a:latin typeface="Sitka Text" panose="02000505000000020004" pitchFamily="2" charset="0"/>
              </a:rPr>
              <a:t/>
            </a:r>
            <a:br>
              <a:rPr lang="ru-RU" sz="2200" b="1" dirty="0" smtClean="0">
                <a:effectLst/>
                <a:latin typeface="Sitka Text" panose="02000505000000020004" pitchFamily="2" charset="0"/>
              </a:rPr>
            </a:br>
            <a:r>
              <a:rPr lang="ru-RU" sz="2800" dirty="0" smtClean="0">
                <a:effectLst/>
                <a:latin typeface="Sitka Text" panose="02000505000000020004" pitchFamily="2" charset="0"/>
              </a:rPr>
              <a:t/>
            </a:r>
            <a:br>
              <a:rPr lang="ru-RU" sz="2800" dirty="0" smtClean="0">
                <a:effectLst/>
                <a:latin typeface="Sitka Text" panose="02000505000000020004" pitchFamily="2" charset="0"/>
              </a:rPr>
            </a:br>
            <a:endParaRPr lang="ru-RU" sz="3200" dirty="0">
              <a:effectLst/>
              <a:latin typeface="Sitka Text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0131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effectLst/>
              </a:rPr>
              <a:t>Объект исследования</a:t>
            </a:r>
            <a:r>
              <a:rPr lang="ru-RU" sz="2400" b="1" dirty="0" smtClean="0">
                <a:effectLst/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  <a:t>использование заимствованных слов в русском языке .</a:t>
            </a:r>
            <a:br>
              <a:rPr lang="ru-RU" sz="24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Sitka Text" panose="02000505000000020004" pitchFamily="2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Sitka Text" panose="02000505000000020004" pitchFamily="2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</a:br>
            <a:r>
              <a:rPr lang="ru-RU" sz="2400" b="1" dirty="0" smtClean="0">
                <a:solidFill>
                  <a:srgbClr val="FFC000"/>
                </a:solidFill>
                <a:effectLst/>
              </a:rPr>
              <a:t>Предмет исследования</a:t>
            </a:r>
            <a:r>
              <a:rPr lang="ru-RU" sz="2400" dirty="0" smtClean="0">
                <a:effectLst/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  <a:t>использование слов английского происхождения в речи современных подростков.</a:t>
            </a:r>
            <a:br>
              <a:rPr lang="ru-RU" sz="2400" b="1" dirty="0" smtClean="0">
                <a:solidFill>
                  <a:schemeClr val="bg1"/>
                </a:solidFill>
                <a:effectLst/>
                <a:latin typeface="Sitka Text" panose="02000505000000020004" pitchFamily="2" charset="0"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279928" cy="2520280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latin typeface="Monotype Corsiva" panose="03010101010201010101" pitchFamily="66" charset="0"/>
              </a:rPr>
              <a:t>Гипотезой</a:t>
            </a:r>
            <a:r>
              <a:rPr lang="ru-RU" sz="3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нашего исследования является предположение о том, что во многих ситуациях использование англицизмов оправдано, т.к. привносит в нашу речь яркость и убедительность, а также помогает выразить подросткам свои мысли и отчасти способствует изучению английского языка.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279928" cy="4896544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FFC000"/>
                </a:solidFill>
              </a:rPr>
              <a:t>Методы исследования:</a:t>
            </a:r>
            <a:br>
              <a:rPr lang="ru-RU" sz="3100" b="1" dirty="0" smtClean="0">
                <a:solidFill>
                  <a:srgbClr val="FFC000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  <a:t>1. Изучение теории</a:t>
            </a:r>
            <a:br>
              <a:rPr lang="ru-RU" sz="31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  <a:t>2. Метод наблюдения</a:t>
            </a:r>
            <a:br>
              <a:rPr lang="ru-RU" sz="31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  <a:t>3. Архивный метод </a:t>
            </a:r>
            <a:br>
              <a:rPr lang="ru-RU" sz="31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  <a:t>4. Интерпретационный метод</a:t>
            </a:r>
            <a:br>
              <a:rPr lang="ru-RU" sz="31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Sitka Text" panose="02000505000000020004" pitchFamily="2" charset="0"/>
              </a:rPr>
              <a:t>5. Опрос и анкетирование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21267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2400" y="6165304"/>
            <a:ext cx="431056" cy="6926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>   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ÐÐÐÐ¬Ð¨ÐÐ Ð­ÐÐ¦ÐÐÐÐÐÐÐÐÐ§ÐÐ¡ÐÐÐ Ð¡ÐÐÐÐÐ Ð¬ (ÐÐ­Ð¡) - CÐ»Ð¾Ð²Ð°ÑÐ¸ Ð½Ð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3707"/>
            <a:ext cx="2543944" cy="25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labirint.ru/images/comments_pic/1403/1_ec9ff07584d132a01104ca70ae0d00be_13897285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0404"/>
            <a:ext cx="3694070" cy="277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Ð»Ð»ÑÑÑÑÐ¸ÑÐ¾Ð²Ð°Ð½Ð½ÑÐ¹ ÑÐ¾Ð»ÐºÐ¾Ð²ÑÐ¹ ÑÐ»Ð¾Ð²Ð°ÑÑ Ð¸Ð½Ð¾ÑÑÑÐ°Ð½Ð½ÑÑ ÑÐ»Ð¾Ð²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08781"/>
            <a:ext cx="2632399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3.infourok.ru/uploads/ex/0063/0004a7ca-20ca6829/img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84" y="3645024"/>
            <a:ext cx="3968666" cy="29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1267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279928" cy="2232248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rgbClr val="FFC000"/>
                </a:solidFill>
              </a:rPr>
              <a:t>англицизмы</a:t>
            </a:r>
            <a:r>
              <a:rPr lang="ru-RU" sz="3100" b="1" dirty="0">
                <a:solidFill>
                  <a:schemeClr val="bg1"/>
                </a:solidFill>
              </a:rPr>
              <a:t> - это слова, заимствованные из английского языка в русский язык. 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dirty="0" smtClean="0"/>
              <a:t>   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317677" cy="32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296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79928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Сленг </a:t>
            </a:r>
            <a:r>
              <a:rPr lang="ru-RU" sz="2400" b="1" dirty="0">
                <a:solidFill>
                  <a:schemeClr val="bg1"/>
                </a:solidFill>
              </a:rPr>
              <a:t>– это совокупность слов и выражений, употребляемых представителями определенных групп, профессий и составляющих слой разговорной лексики, не соответствующей нормам литературного языка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>   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985103"/>
              </p:ext>
            </p:extLst>
          </p:nvPr>
        </p:nvGraphicFramePr>
        <p:xfrm>
          <a:off x="467544" y="2996952"/>
          <a:ext cx="8352927" cy="13681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9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372100" algn="l"/>
                        </a:tabLst>
                      </a:pPr>
                      <a:r>
                        <a:rPr lang="en-US" sz="3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Like </a:t>
                      </a: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372100" algn="l"/>
                        </a:tabLst>
                      </a:pP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Нравиться, </a:t>
                      </a:r>
                      <a:r>
                        <a:rPr lang="ru-RU" sz="1800" b="1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любить</a:t>
                      </a:r>
                      <a:r>
                        <a:rPr lang="ru-RU" sz="1800" b="1" baseline="0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(показать</a:t>
                      </a: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что тебе что-то нравится)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372100" algn="l"/>
                        </a:tabLs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Лайкать, поставить </a:t>
                      </a:r>
                      <a:r>
                        <a:rPr lang="ru-RU" sz="2000" b="1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лайк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Поставь </a:t>
                      </a:r>
                      <a:r>
                        <a:rPr lang="ru-RU" sz="2000" b="1" u="sng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лайк </a:t>
                      </a:r>
                      <a:r>
                        <a:rPr lang="ru-RU" sz="20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под моей фотографией.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46074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216</TotalTime>
  <Words>304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Monotype Corsiva</vt:lpstr>
      <vt:lpstr>Sitka Text</vt:lpstr>
      <vt:lpstr>Times New Roman</vt:lpstr>
      <vt:lpstr>Tw Cen MT</vt:lpstr>
      <vt:lpstr>Wingdings</vt:lpstr>
      <vt:lpstr>Wingdings 2</vt:lpstr>
      <vt:lpstr>Обычная</vt:lpstr>
      <vt:lpstr>  Англицизмы в речи современных подростков       </vt:lpstr>
      <vt:lpstr>Проблема исследования: неумение подростков адресно и к месту использования англицизмы  Цель исследования: создать глоссарий слов англоязычного происхождения для того , чтобы упорядочить знания в области англицизмов у подростков      </vt:lpstr>
      <vt:lpstr>ЗАДАЧИ 1. Изучить и проанализировать теоретический материал о проникновении англицизмов в русский язык . 2.Определить сферы заимствования и источники пополнения иноязычной лексики. 3.Провести анкетирование среди обучающихся МКОУ СОШ №16 по использованию англицизмов в речи . 4. Составить диаграммы и таблицы, иллюстрирующие собранный материал. 5. Составить рекомендации по использованию англицизмов в речи .   </vt:lpstr>
      <vt:lpstr>Объект исследования: использование заимствованных слов в русском языке .   Предмет исследования: использование слов английского происхождения в речи современных подростков.  </vt:lpstr>
      <vt:lpstr>.      </vt:lpstr>
      <vt:lpstr>Методы исследования: 1. Изучение теории 2. Метод наблюдения 3. Архивный метод  4. Интерпретационный метод 5. Опрос и анкетирование      </vt:lpstr>
      <vt:lpstr>.    </vt:lpstr>
      <vt:lpstr>англицизмы - это слова, заимствованные из английского языка в русский язык.     </vt:lpstr>
      <vt:lpstr>Сленг – это совокупность слов и выражений, употребляемых представителями определенных групп, профессий и составляющих слой разговорной лексики, не соответствующей нормам литературного языка     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РЕКОМИНДАЦИИ ПО ИСПОЛЬЗОВАНИЮ АНГЛИЦИЗМОВ В РЕЧИ:  1. Рекомендуем употреблять англицизмов в меру , так как перегруженность текста англицизмами затрудняет его восприятие  2. Не следует использовать  англицизмы , если есть русские эквиваленты  3. Прежде , чем использовать англицизмы , следует узнать их точные значения в словаре 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Районная научно-практическая конференция школьников «эврика» Секция английского языка  « лин</dc:title>
  <cp:lastModifiedBy>Админ</cp:lastModifiedBy>
  <cp:revision>38</cp:revision>
  <dcterms:modified xsi:type="dcterms:W3CDTF">2022-09-21T04:34:02Z</dcterms:modified>
</cp:coreProperties>
</file>